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9" r:id="rId2"/>
    <p:sldId id="279" r:id="rId3"/>
  </p:sldIdLst>
  <p:sldSz cx="12192000" cy="6858000"/>
  <p:notesSz cx="7104063" cy="1023461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35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9065" tIns="49534" rIns="99065" bIns="49534" rtlCol="0"/>
          <a:lstStyle>
            <a:lvl1pPr algn="l">
              <a:defRPr sz="13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9065" tIns="49534" rIns="99065" bIns="49534" rtlCol="0"/>
          <a:lstStyle>
            <a:lvl1pPr algn="r">
              <a:defRPr sz="1300"/>
            </a:lvl1pPr>
          </a:lstStyle>
          <a:p>
            <a:pPr rtl="0"/>
            <a:fld id="{AA415CD2-31A1-4DF6-9CE5-C0A19C270579}" type="datetime1">
              <a:rPr lang="fi-FI" smtClean="0"/>
              <a:t>9.12.2024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8428" cy="513507"/>
          </a:xfrm>
          <a:prstGeom prst="rect">
            <a:avLst/>
          </a:prstGeom>
        </p:spPr>
        <p:txBody>
          <a:bodyPr vert="horz" lIns="99065" tIns="49534" rIns="99065" bIns="49534" rtlCol="0" anchor="b"/>
          <a:lstStyle>
            <a:lvl1pPr algn="l">
              <a:defRPr sz="13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3992" y="9721108"/>
            <a:ext cx="3078428" cy="513507"/>
          </a:xfrm>
          <a:prstGeom prst="rect">
            <a:avLst/>
          </a:prstGeom>
        </p:spPr>
        <p:txBody>
          <a:bodyPr vert="horz" lIns="99065" tIns="49534" rIns="99065" bIns="49534" rtlCol="0" anchor="b"/>
          <a:lstStyle>
            <a:lvl1pPr algn="r">
              <a:defRPr sz="1300"/>
            </a:lvl1pPr>
          </a:lstStyle>
          <a:p>
            <a:pPr rtl="0"/>
            <a:fld id="{3A5BAD6D-9C3B-46AE-9ED7-53C2ADD3C88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9065" tIns="49534" rIns="99065" bIns="49534" rtlCol="0"/>
          <a:lstStyle>
            <a:lvl1pPr algn="l">
              <a:defRPr sz="13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9065" tIns="49534" rIns="99065" bIns="49534" rtlCol="0"/>
          <a:lstStyle>
            <a:lvl1pPr algn="r">
              <a:defRPr sz="1300"/>
            </a:lvl1pPr>
          </a:lstStyle>
          <a:p>
            <a:pPr rtl="0"/>
            <a:fld id="{4271411C-DE2E-4313-AD9D-1237C8CD453F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4" rIns="99065" bIns="49534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5" tIns="49534" rIns="99065" bIns="49534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8" cy="513507"/>
          </a:xfrm>
          <a:prstGeom prst="rect">
            <a:avLst/>
          </a:prstGeom>
        </p:spPr>
        <p:txBody>
          <a:bodyPr vert="horz" lIns="99065" tIns="49534" rIns="99065" bIns="49534" rtlCol="0" anchor="b"/>
          <a:lstStyle>
            <a:lvl1pPr algn="l">
              <a:defRPr sz="13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8" cy="513507"/>
          </a:xfrm>
          <a:prstGeom prst="rect">
            <a:avLst/>
          </a:prstGeom>
        </p:spPr>
        <p:txBody>
          <a:bodyPr vert="horz" lIns="99065" tIns="49534" rIns="99065" bIns="49534" rtlCol="0" anchor="b"/>
          <a:lstStyle>
            <a:lvl1pPr algn="r">
              <a:defRPr sz="1300"/>
            </a:lvl1pPr>
          </a:lstStyle>
          <a:p>
            <a:pPr rtl="0"/>
            <a:fld id="{E86C1AB1-D682-4F2C-8579-D9DF0DCC073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313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83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2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991FC-9267-40C4-A9DD-E47D6A51D141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C6D40-B9A1-469C-96C0-C6C81759A8A6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A2245-3D01-46AB-A8D9-7875BFF51535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459C0-3B1A-4ACE-9A3C-0286D5A67835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D3ED5-CF94-404B-A90F-70AB6F98D8F6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B14FD-F25D-4AF1-A7B0-47D2B889686C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esä-osan otsikk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yksy-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lvi-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0" name="Suorakulmio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B90C2-4F40-4B31-B1E8-02D40BB1FFF1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1" name="Suorakulmio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2" name="Suorakulmio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1438F-54F4-4308-B5E0-5DF5B6C384B7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7" name="Suorakulmio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F2731-0663-4F2B-AAF1-E1C7F85881BD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8CB2CBB-07CA-4109-8A6C-CE63459E2BBE}" type="datetime1">
              <a:rPr lang="fi-FI" noProof="0" smtClean="0"/>
              <a:t>9.12.2024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8083" y="2065352"/>
            <a:ext cx="4276164" cy="2180538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fi-FI" sz="6600" dirty="0">
                <a:solidFill>
                  <a:srgbClr val="FF0000"/>
                </a:solidFill>
              </a:rPr>
              <a:t>Rautalampi</a:t>
            </a:r>
            <a:r>
              <a:rPr lang="fi-FI" sz="6000" dirty="0">
                <a:solidFill>
                  <a:srgbClr val="FF0000"/>
                </a:solidFill>
              </a:rPr>
              <a:t> </a:t>
            </a:r>
            <a:br>
              <a:rPr lang="fi-FI" sz="6000" dirty="0">
                <a:solidFill>
                  <a:srgbClr val="FF0000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Suonenjoki </a:t>
            </a:r>
            <a:br>
              <a:rPr lang="fi-FI" sz="2400" dirty="0">
                <a:solidFill>
                  <a:srgbClr val="FF0000"/>
                </a:solidFill>
              </a:rPr>
            </a:br>
            <a:r>
              <a:rPr lang="fi-FI" sz="6600" dirty="0">
                <a:solidFill>
                  <a:srgbClr val="FF0000"/>
                </a:solidFill>
              </a:rPr>
              <a:t>Kuopio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-FI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i-FI"/>
              <a:t> </a:t>
            </a:r>
            <a:endParaRPr lang="fi-FI" dirty="0"/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CC7E7FAC-1AD7-1B18-3CC6-32F6CB9BE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09328"/>
              </p:ext>
            </p:extLst>
          </p:nvPr>
        </p:nvGraphicFramePr>
        <p:xfrm>
          <a:off x="348083" y="4382188"/>
          <a:ext cx="10729975" cy="2379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245">
                  <a:extLst>
                    <a:ext uri="{9D8B030D-6E8A-4147-A177-3AD203B41FA5}">
                      <a16:colId xmlns:a16="http://schemas.microsoft.com/office/drawing/2014/main" val="2794781376"/>
                    </a:ext>
                  </a:extLst>
                </a:gridCol>
                <a:gridCol w="338194">
                  <a:extLst>
                    <a:ext uri="{9D8B030D-6E8A-4147-A177-3AD203B41FA5}">
                      <a16:colId xmlns:a16="http://schemas.microsoft.com/office/drawing/2014/main" val="2449536700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947289716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3721138446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732539160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304645263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334588678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2521478946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2152935946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2560284825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3479270651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3378390289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3397807179"/>
                    </a:ext>
                  </a:extLst>
                </a:gridCol>
                <a:gridCol w="737878">
                  <a:extLst>
                    <a:ext uri="{9D8B030D-6E8A-4147-A177-3AD203B41FA5}">
                      <a16:colId xmlns:a16="http://schemas.microsoft.com/office/drawing/2014/main" val="2336533511"/>
                    </a:ext>
                  </a:extLst>
                </a:gridCol>
              </a:tblGrid>
              <a:tr h="33277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M-P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M-P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M-P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79984"/>
                  </a:ext>
                </a:extLst>
              </a:tr>
              <a:tr h="34941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+++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KOULP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KOULP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KOULP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+++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KOULP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KOULP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KOULP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KOULP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KOULP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+++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088444"/>
                  </a:ext>
                </a:extLst>
              </a:tr>
              <a:tr h="33277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Rautalampi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6:20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6:20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7:15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-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8:20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13:45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14:35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15:45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-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15:45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8:20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08010"/>
                  </a:ext>
                </a:extLst>
              </a:tr>
              <a:tr h="33277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Suonenjoki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6:45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6:45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7:45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7:50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8:40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14:15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14:55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16:05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16:10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16:10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8:40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2737"/>
                  </a:ext>
                </a:extLst>
              </a:tr>
              <a:tr h="34941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Kuopio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7:45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7:45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-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8:40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9:40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15:20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-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17:05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17:05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9:35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51833"/>
                  </a:ext>
                </a:extLst>
              </a:tr>
              <a:tr h="33277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liikennöitsijä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RA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RA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RA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48640"/>
                  </a:ext>
                </a:extLst>
              </a:tr>
              <a:tr h="34941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yhteydet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1) 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2)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3)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5)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5)6)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2)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36863"/>
                  </a:ext>
                </a:extLst>
              </a:tr>
            </a:tbl>
          </a:graphicData>
        </a:graphic>
      </p:graphicFrame>
      <p:sp>
        <p:nvSpPr>
          <p:cNvPr id="17" name="Otsikko 1">
            <a:extLst>
              <a:ext uri="{FF2B5EF4-FFF2-40B4-BE49-F238E27FC236}">
                <a16:creationId xmlns:a16="http://schemas.microsoft.com/office/drawing/2014/main" id="{A13EC75E-D28F-4F83-FFCA-4D7FDA60AEFF}"/>
              </a:ext>
            </a:extLst>
          </p:cNvPr>
          <p:cNvSpPr txBox="1">
            <a:spLocks/>
          </p:cNvSpPr>
          <p:nvPr/>
        </p:nvSpPr>
        <p:spPr>
          <a:xfrm>
            <a:off x="348083" y="96474"/>
            <a:ext cx="4276164" cy="1832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6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6200" dirty="0">
                <a:solidFill>
                  <a:srgbClr val="FF0000"/>
                </a:solidFill>
              </a:rPr>
              <a:t>Aikataulut</a:t>
            </a:r>
          </a:p>
          <a:p>
            <a:pPr>
              <a:lnSpc>
                <a:spcPct val="100000"/>
              </a:lnSpc>
            </a:pPr>
            <a:r>
              <a:rPr lang="fi-FI" sz="3300" dirty="0">
                <a:solidFill>
                  <a:srgbClr val="FF0000"/>
                </a:solidFill>
              </a:rPr>
              <a:t>08.08.2024-31.05.2025</a:t>
            </a:r>
          </a:p>
        </p:txBody>
      </p:sp>
      <p:sp>
        <p:nvSpPr>
          <p:cNvPr id="18" name="Nuoli: Oikea 17">
            <a:extLst>
              <a:ext uri="{FF2B5EF4-FFF2-40B4-BE49-F238E27FC236}">
                <a16:creationId xmlns:a16="http://schemas.microsoft.com/office/drawing/2014/main" id="{02DEEF51-35F5-A273-7921-6CD27EA59689}"/>
              </a:ext>
            </a:extLst>
          </p:cNvPr>
          <p:cNvSpPr/>
          <p:nvPr/>
        </p:nvSpPr>
        <p:spPr>
          <a:xfrm>
            <a:off x="4330949" y="5483770"/>
            <a:ext cx="224590" cy="176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946FC23-6C77-AACC-6E15-09160DDE55E3}"/>
              </a:ext>
            </a:extLst>
          </p:cNvPr>
          <p:cNvSpPr txBox="1"/>
          <p:nvPr/>
        </p:nvSpPr>
        <p:spPr>
          <a:xfrm>
            <a:off x="5436066" y="897622"/>
            <a:ext cx="6174297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M-P+++ 	maanantai-perjantai koulujen loma-aikoina</a:t>
            </a:r>
          </a:p>
          <a:p>
            <a:r>
              <a:rPr lang="fi-FI" sz="1200" dirty="0"/>
              <a:t>KOULP	koulupäivinä (Suonenjoen koulupäivinä)</a:t>
            </a:r>
          </a:p>
          <a:p>
            <a:r>
              <a:rPr lang="fi-FI" sz="1200" dirty="0"/>
              <a:t>L	lauantaisin</a:t>
            </a:r>
          </a:p>
          <a:p>
            <a:endParaRPr lang="fi-FI" sz="800" dirty="0"/>
          </a:p>
          <a:p>
            <a:r>
              <a:rPr lang="fi-FI" sz="1200" dirty="0"/>
              <a:t>Liikennöitsijät</a:t>
            </a:r>
          </a:p>
          <a:p>
            <a:r>
              <a:rPr lang="fi-FI" sz="1200" dirty="0"/>
              <a:t>SL	</a:t>
            </a:r>
            <a:r>
              <a:rPr lang="fi-FI" sz="1200" dirty="0" err="1"/>
              <a:t>Savonlinja</a:t>
            </a:r>
            <a:r>
              <a:rPr lang="fi-FI" sz="1200" dirty="0"/>
              <a:t> Oy, puh. 015 760 0700</a:t>
            </a:r>
          </a:p>
          <a:p>
            <a:r>
              <a:rPr lang="fi-FI" sz="1200" dirty="0"/>
              <a:t>RA	Rautalammin Auto Oy, puh. 017 511 811</a:t>
            </a:r>
          </a:p>
          <a:p>
            <a:r>
              <a:rPr lang="fi-FI" sz="1200" dirty="0"/>
              <a:t>VR	VR:n junayhteys</a:t>
            </a:r>
          </a:p>
          <a:p>
            <a:endParaRPr lang="fi-FI" sz="800" dirty="0"/>
          </a:p>
          <a:p>
            <a:r>
              <a:rPr lang="fi-FI" sz="1400" dirty="0"/>
              <a:t>Yhteydet; 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häiriötilanteissa emme vastaa katkeavista yhteyksistä.</a:t>
            </a:r>
            <a:endParaRPr lang="fi-FI" sz="1400" dirty="0"/>
          </a:p>
          <a:p>
            <a:pPr marL="342900" indent="-342900">
              <a:buAutoNum type="arabicParenR"/>
            </a:pPr>
            <a:r>
              <a:rPr lang="fi-FI" sz="1100" dirty="0"/>
              <a:t>Suonenjoella bussi Pieksämäelle Pieksämäen koulupäivinä</a:t>
            </a:r>
          </a:p>
          <a:p>
            <a:pPr marL="342900" indent="-342900">
              <a:buFontTx/>
              <a:buAutoNum type="arabicParenR"/>
            </a:pPr>
            <a:r>
              <a:rPr lang="fi-FI" sz="1100" dirty="0"/>
              <a:t>Suonenjoella S64 Helsinkiin</a:t>
            </a:r>
          </a:p>
          <a:p>
            <a:pPr marL="342900" indent="-342900">
              <a:buAutoNum type="arabicParenR"/>
            </a:pPr>
            <a:r>
              <a:rPr lang="fi-FI" sz="1100" dirty="0"/>
              <a:t>Suonenjoella IC68 Helsinkiin; Kuopiossa IC65 Ouluun</a:t>
            </a:r>
          </a:p>
          <a:p>
            <a:pPr marL="342900" indent="-342900">
              <a:buAutoNum type="arabicParenR"/>
            </a:pPr>
            <a:r>
              <a:rPr lang="fi-FI" sz="1100" dirty="0"/>
              <a:t>Kuopiossa IC65 Ouluun</a:t>
            </a:r>
          </a:p>
          <a:p>
            <a:pPr marL="342900" indent="-342900">
              <a:buAutoNum type="arabicParenR"/>
            </a:pPr>
            <a:r>
              <a:rPr lang="fi-FI" sz="1100" dirty="0"/>
              <a:t>Suonenjoella S72 Helsinkiin</a:t>
            </a:r>
          </a:p>
          <a:p>
            <a:pPr marL="342900" indent="-342900">
              <a:buAutoNum type="arabicParenR"/>
            </a:pPr>
            <a:r>
              <a:rPr lang="fi-FI" sz="1100" dirty="0"/>
              <a:t>Kuopiossa bussi M5 Iisalmeen ja Ouluun</a:t>
            </a:r>
          </a:p>
          <a:p>
            <a:pPr marL="342900" indent="-342900">
              <a:buAutoNum type="arabicParenR"/>
            </a:pPr>
            <a:r>
              <a:rPr lang="fi-FI" sz="1100" dirty="0"/>
              <a:t>Suonenjoella IC142 Jyväskylään, Tampereelle ja Helsinkiin, yhteys Turkuun</a:t>
            </a:r>
          </a:p>
        </p:txBody>
      </p:sp>
      <p:sp>
        <p:nvSpPr>
          <p:cNvPr id="20" name="Nuoli: Oikea 19">
            <a:extLst>
              <a:ext uri="{FF2B5EF4-FFF2-40B4-BE49-F238E27FC236}">
                <a16:creationId xmlns:a16="http://schemas.microsoft.com/office/drawing/2014/main" id="{5227497B-2D79-1365-B315-552E8AD270AD}"/>
              </a:ext>
            </a:extLst>
          </p:cNvPr>
          <p:cNvSpPr/>
          <p:nvPr/>
        </p:nvSpPr>
        <p:spPr>
          <a:xfrm>
            <a:off x="8808348" y="5483771"/>
            <a:ext cx="164469" cy="176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21" name="Nuoli: Oikea 20">
            <a:extLst>
              <a:ext uri="{FF2B5EF4-FFF2-40B4-BE49-F238E27FC236}">
                <a16:creationId xmlns:a16="http://schemas.microsoft.com/office/drawing/2014/main" id="{8545143B-B732-D355-D50A-7E892FBDA64F}"/>
              </a:ext>
            </a:extLst>
          </p:cNvPr>
          <p:cNvSpPr/>
          <p:nvPr/>
        </p:nvSpPr>
        <p:spPr>
          <a:xfrm rot="5400000">
            <a:off x="1688495" y="5535913"/>
            <a:ext cx="763819" cy="1644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30C3EFB1-36EA-034B-F463-9A25AD51ECF8}"/>
              </a:ext>
            </a:extLst>
          </p:cNvPr>
          <p:cNvSpPr/>
          <p:nvPr/>
        </p:nvSpPr>
        <p:spPr>
          <a:xfrm>
            <a:off x="7343165" y="5483771"/>
            <a:ext cx="164469" cy="176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pic>
        <p:nvPicPr>
          <p:cNvPr id="5" name="Kuva 4" descr="Lelujuna ääriviiva">
            <a:extLst>
              <a:ext uri="{FF2B5EF4-FFF2-40B4-BE49-F238E27FC236}">
                <a16:creationId xmlns:a16="http://schemas.microsoft.com/office/drawing/2014/main" id="{AAB42C84-7C06-ED48-4C9B-0B6ADC215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8947" y="4320827"/>
            <a:ext cx="438567" cy="4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8083" y="2065352"/>
            <a:ext cx="4276164" cy="2180538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fi-FI" sz="6000" dirty="0">
                <a:solidFill>
                  <a:srgbClr val="FF0000"/>
                </a:solidFill>
              </a:rPr>
              <a:t> Kuopio</a:t>
            </a:r>
            <a:br>
              <a:rPr lang="fi-FI" sz="6000" dirty="0">
                <a:solidFill>
                  <a:srgbClr val="FF0000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Suonenjoki </a:t>
            </a:r>
            <a:br>
              <a:rPr lang="fi-FI" sz="2400" dirty="0">
                <a:solidFill>
                  <a:srgbClr val="FF0000"/>
                </a:solidFill>
              </a:rPr>
            </a:br>
            <a:r>
              <a:rPr lang="fi-FI" sz="6600" dirty="0">
                <a:solidFill>
                  <a:srgbClr val="FF0000"/>
                </a:solidFill>
              </a:rPr>
              <a:t>Rautalampi</a:t>
            </a: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CC7E7FAC-1AD7-1B18-3CC6-32F6CB9BE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78586"/>
              </p:ext>
            </p:extLst>
          </p:nvPr>
        </p:nvGraphicFramePr>
        <p:xfrm>
          <a:off x="348083" y="4382188"/>
          <a:ext cx="7686858" cy="2379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9143">
                  <a:extLst>
                    <a:ext uri="{9D8B030D-6E8A-4147-A177-3AD203B41FA5}">
                      <a16:colId xmlns:a16="http://schemas.microsoft.com/office/drawing/2014/main" val="2794781376"/>
                    </a:ext>
                  </a:extLst>
                </a:gridCol>
                <a:gridCol w="334211">
                  <a:extLst>
                    <a:ext uri="{9D8B030D-6E8A-4147-A177-3AD203B41FA5}">
                      <a16:colId xmlns:a16="http://schemas.microsoft.com/office/drawing/2014/main" val="24495367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947289716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3721138446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73253916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735010455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304645263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521478946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152935946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336533511"/>
                    </a:ext>
                  </a:extLst>
                </a:gridCol>
              </a:tblGrid>
              <a:tr h="33277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u="none" strike="noStrike" dirty="0">
                          <a:effectLst/>
                        </a:rPr>
                        <a:t>M-P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u="none" strike="noStrike" dirty="0">
                          <a:effectLst/>
                        </a:rPr>
                        <a:t>M-P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79984"/>
                  </a:ext>
                </a:extLst>
              </a:tr>
              <a:tr h="34941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M-P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KOULP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KOULP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u="none" strike="noStrike" dirty="0">
                          <a:effectLst/>
                        </a:rPr>
                        <a:t>KOULP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+++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KOULP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+++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u="none" strike="noStrike" dirty="0">
                          <a:effectLst/>
                        </a:rPr>
                        <a:t>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088444"/>
                  </a:ext>
                </a:extLst>
              </a:tr>
              <a:tr h="33277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Kuopio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6:40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08010"/>
                  </a:ext>
                </a:extLst>
              </a:tr>
              <a:tr h="33277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Suonenjoki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2737"/>
                  </a:ext>
                </a:extLst>
              </a:tr>
              <a:tr h="34941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Rautalampi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51833"/>
                  </a:ext>
                </a:extLst>
              </a:tr>
              <a:tr h="33277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liikennöitsijä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SL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48640"/>
                  </a:ext>
                </a:extLst>
              </a:tr>
              <a:tr h="34941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yhteydet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8)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9)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36863"/>
                  </a:ext>
                </a:extLst>
              </a:tr>
            </a:tbl>
          </a:graphicData>
        </a:graphic>
      </p:graphicFrame>
      <p:sp>
        <p:nvSpPr>
          <p:cNvPr id="17" name="Otsikko 1">
            <a:extLst>
              <a:ext uri="{FF2B5EF4-FFF2-40B4-BE49-F238E27FC236}">
                <a16:creationId xmlns:a16="http://schemas.microsoft.com/office/drawing/2014/main" id="{A13EC75E-D28F-4F83-FFCA-4D7FDA60AEFF}"/>
              </a:ext>
            </a:extLst>
          </p:cNvPr>
          <p:cNvSpPr txBox="1">
            <a:spLocks/>
          </p:cNvSpPr>
          <p:nvPr/>
        </p:nvSpPr>
        <p:spPr>
          <a:xfrm>
            <a:off x="348083" y="96474"/>
            <a:ext cx="4276164" cy="1832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6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6200" dirty="0">
                <a:solidFill>
                  <a:srgbClr val="FF0000"/>
                </a:solidFill>
              </a:rPr>
              <a:t>Aikataulut</a:t>
            </a:r>
          </a:p>
          <a:p>
            <a:pPr>
              <a:lnSpc>
                <a:spcPct val="100000"/>
              </a:lnSpc>
            </a:pPr>
            <a:r>
              <a:rPr lang="fi-FI" sz="3300" dirty="0">
                <a:solidFill>
                  <a:srgbClr val="FF0000"/>
                </a:solidFill>
              </a:rPr>
              <a:t>08.08.2024-31.05.2025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946FC23-6C77-AACC-6E15-09160DDE55E3}"/>
              </a:ext>
            </a:extLst>
          </p:cNvPr>
          <p:cNvSpPr txBox="1"/>
          <p:nvPr/>
        </p:nvSpPr>
        <p:spPr>
          <a:xfrm>
            <a:off x="5436066" y="897622"/>
            <a:ext cx="6174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M-P     = maanantai-perjantai</a:t>
            </a:r>
          </a:p>
          <a:p>
            <a:r>
              <a:rPr lang="fi-FI" sz="1400" dirty="0"/>
              <a:t>+++      = koulujen loma-aikoina</a:t>
            </a:r>
          </a:p>
          <a:p>
            <a:r>
              <a:rPr lang="fi-FI" sz="1400" dirty="0"/>
              <a:t>KOULP = koulupäivinä </a:t>
            </a:r>
            <a:r>
              <a:rPr lang="fi-FI" sz="1100" dirty="0"/>
              <a:t>(Suonenjoen koulupäivinä)</a:t>
            </a:r>
          </a:p>
          <a:p>
            <a:r>
              <a:rPr lang="fi-FI" sz="1400" dirty="0"/>
              <a:t>L      = lauantaisin</a:t>
            </a:r>
          </a:p>
          <a:p>
            <a:endParaRPr lang="fi-FI" sz="1400" dirty="0"/>
          </a:p>
          <a:p>
            <a:endParaRPr lang="fi-FI" sz="800" dirty="0"/>
          </a:p>
          <a:p>
            <a:r>
              <a:rPr lang="fi-FI" sz="1400" dirty="0"/>
              <a:t>Liikennöitsijät</a:t>
            </a:r>
          </a:p>
          <a:p>
            <a:r>
              <a:rPr lang="fi-FI" sz="1400" dirty="0"/>
              <a:t>SL	</a:t>
            </a:r>
            <a:r>
              <a:rPr lang="fi-FI" sz="1400" dirty="0" err="1"/>
              <a:t>Savonlinja</a:t>
            </a:r>
            <a:r>
              <a:rPr lang="fi-FI" sz="1400" dirty="0"/>
              <a:t> Oy, puh. 015 760 0700</a:t>
            </a:r>
          </a:p>
          <a:p>
            <a:r>
              <a:rPr lang="fi-FI" sz="1400" dirty="0"/>
              <a:t>RA	Rautalammin Auto Oy, puh. 017 511 811</a:t>
            </a:r>
          </a:p>
          <a:p>
            <a:endParaRPr lang="fi-FI" sz="800" dirty="0"/>
          </a:p>
          <a:p>
            <a:r>
              <a:rPr lang="fi-FI" sz="1400" dirty="0"/>
              <a:t>Yhteydet; 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häiriötilanteissa emme vastaa katkeavista yhteyksistä.</a:t>
            </a:r>
          </a:p>
          <a:p>
            <a:endParaRPr lang="fi-FI" sz="1400" dirty="0"/>
          </a:p>
          <a:p>
            <a:r>
              <a:rPr lang="fi-FI" sz="1200" dirty="0"/>
              <a:t>8) Kuopiossa IC66 Oulusta; Koskelossa bussi M9 Turusta, Tampereelta ja Jyväskylästä</a:t>
            </a:r>
          </a:p>
          <a:p>
            <a:r>
              <a:rPr lang="fi-FI" sz="1200" dirty="0"/>
              <a:t>9) Suonenjoella IC68 Oulusta, IC65 Helsingistä</a:t>
            </a:r>
          </a:p>
          <a:p>
            <a:r>
              <a:rPr lang="fi-FI" sz="1200" dirty="0"/>
              <a:t>10) Suonenjoella bussi Pieksämäeltä Pieksämäen koulupäivinä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FE0CAE3B-624A-12E4-312E-6FCA9833BF82}"/>
              </a:ext>
            </a:extLst>
          </p:cNvPr>
          <p:cNvSpPr/>
          <p:nvPr/>
        </p:nvSpPr>
        <p:spPr>
          <a:xfrm rot="5400000">
            <a:off x="1651759" y="5542275"/>
            <a:ext cx="780870" cy="1598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CD6719-FEF6-BEA7-3500-CEC3915C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003" y="30492"/>
            <a:ext cx="518278" cy="57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21232BC-EFD3-D969-D833-3860F439E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385" y="31412"/>
            <a:ext cx="1503532" cy="57337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A209013-1E11-5383-0252-58733AAB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835" y="4738621"/>
            <a:ext cx="1709514" cy="5733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ACA5184-EEFF-D145-AAD7-09F0CE66E55B}"/>
              </a:ext>
            </a:extLst>
          </p:cNvPr>
          <p:cNvSpPr txBox="1"/>
          <p:nvPr/>
        </p:nvSpPr>
        <p:spPr>
          <a:xfrm>
            <a:off x="11347349" y="4748309"/>
            <a:ext cx="5428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000" i="1" dirty="0">
                <a:solidFill>
                  <a:srgbClr val="0356B1"/>
                </a:solidFill>
                <a:latin typeface="Congenial" panose="020F0502020204030204" pitchFamily="2" charset="0"/>
                <a:cs typeface="Aldhabi" panose="020F0502020204030204" pitchFamily="2" charset="-78"/>
              </a:rPr>
              <a:t>.fi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74475CD-5DCD-B0DA-8EDE-E776EF3BF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934" y="5409895"/>
            <a:ext cx="2270180" cy="69489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00AA4B8-9EF2-5000-E73E-4F720F02C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571" y="6202690"/>
            <a:ext cx="834189" cy="6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ljä vuodenaikaa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94_TF04001541" id="{6F3EEE4F-572D-46D1-B472-161895DD325E}" vid="{D454E787-E6EC-47F7-9686-0B3B1D20C2EA}"/>
    </a:ext>
  </a:extLst>
</a:theme>
</file>

<file path=ppt/theme/theme2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Vuodenaikojen juhlaesitys</Template>
  <TotalTime>12208</TotalTime>
  <Words>362</Words>
  <Application>Microsoft Office PowerPoint</Application>
  <PresentationFormat>Laajakuva</PresentationFormat>
  <Paragraphs>203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Calibri</vt:lpstr>
      <vt:lpstr>Congenial</vt:lpstr>
      <vt:lpstr>Constantia</vt:lpstr>
      <vt:lpstr>Wingdings</vt:lpstr>
      <vt:lpstr>Neljä vuodenaikaa 16 x 9</vt:lpstr>
      <vt:lpstr>Rautalampi  Suonenjoki  Kuopio</vt:lpstr>
      <vt:lpstr> Kuopio Suonenjoki  Rautalampi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Otsikkodian asettelu</dc:title>
  <dc:creator>Matti Vänttinen</dc:creator>
  <cp:lastModifiedBy>Matti Vänttinen</cp:lastModifiedBy>
  <cp:revision>35</cp:revision>
  <cp:lastPrinted>2024-07-30T14:52:07Z</cp:lastPrinted>
  <dcterms:created xsi:type="dcterms:W3CDTF">2023-06-28T06:15:51Z</dcterms:created>
  <dcterms:modified xsi:type="dcterms:W3CDTF">2024-12-09T07:04:36Z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