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9" r:id="rId3"/>
    <p:sldId id="277" r:id="rId4"/>
    <p:sldId id="278" r:id="rId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D6"/>
    <a:srgbClr val="EDF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17" Type="http://schemas.openxmlformats.org/officeDocument/2006/relationships/image" Target="../media/image33.svg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15.svg"/><Relationship Id="rId10" Type="http://schemas.openxmlformats.org/officeDocument/2006/relationships/image" Target="../media/image28.png"/><Relationship Id="rId19" Type="http://schemas.openxmlformats.org/officeDocument/2006/relationships/image" Target="../media/image4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11" Type="http://schemas.openxmlformats.org/officeDocument/2006/relationships/image" Target="../media/image30.svg"/><Relationship Id="rId5" Type="http://schemas.openxmlformats.org/officeDocument/2006/relationships/image" Target="../media/image37.svg"/><Relationship Id="rId10" Type="http://schemas.openxmlformats.org/officeDocument/2006/relationships/image" Target="../media/image29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svg"/><Relationship Id="rId7" Type="http://schemas.openxmlformats.org/officeDocument/2006/relationships/image" Target="../media/image4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47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e Perus - Pu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24" name="Tekstin paikkamerkki 23">
            <a:extLst>
              <a:ext uri="{FF2B5EF4-FFF2-40B4-BE49-F238E27FC236}">
                <a16:creationId xmlns:a16="http://schemas.microsoft.com/office/drawing/2014/main" id="{7411A76B-2E05-D36F-920F-732A996B0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7C4C06F-0DA0-1970-2035-5E70B5AA6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375" y="6262687"/>
            <a:ext cx="1190625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3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5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5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848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Pu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5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57400"/>
            <a:ext cx="9683115" cy="39330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tx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tx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838653B9-007F-2547-1E81-74D7C477A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375" y="6262687"/>
            <a:ext cx="1190625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03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Pikku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6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6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AF868000-27EF-FE1C-7747-B0BB49FCF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3198" y="4745354"/>
            <a:ext cx="1276160" cy="14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29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Pikku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6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6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1FBCFD93-A5EC-C9E4-7DE6-A4832F1406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3523" y="4738713"/>
            <a:ext cx="1828985" cy="15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08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Pikku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6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6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0044CDD-FF3D-4E79-3B2B-6CAC594BD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521219" y="4762186"/>
            <a:ext cx="1584960" cy="138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6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Pikku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6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6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1AAC314-CB47-EDBA-B995-A5423E492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6009" y="4486275"/>
            <a:ext cx="1380922" cy="16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30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Pikkukuv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9683116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019300"/>
            <a:ext cx="9683116" cy="3971135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3pPr>
            <a:lvl4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4pPr>
            <a:lvl5pPr indent="-283464">
              <a:spcBef>
                <a:spcPts val="18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FFED23A-05CB-287B-A31C-8A7C39E155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6432" y="4767832"/>
            <a:ext cx="2130641" cy="16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48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i ja 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504444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2879806"/>
            <a:ext cx="5044440" cy="3394188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fi-FI" dirty="0"/>
              <a:t>Lisää sisältöä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041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Teema - Ihmise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6489612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0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Napsauta</a:t>
            </a:r>
            <a:r>
              <a:rPr lang="en-US" dirty="0"/>
              <a:t> </a:t>
            </a:r>
            <a:r>
              <a:rPr lang="en-US" dirty="0" err="1"/>
              <a:t>lisätäksesi</a:t>
            </a:r>
            <a:r>
              <a:rPr lang="en-US" dirty="0"/>
              <a:t> </a:t>
            </a:r>
            <a:r>
              <a:rPr lang="en-US" dirty="0" err="1"/>
              <a:t>otsikon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3924300"/>
            <a:ext cx="6489612" cy="22711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F69D955-EBCC-5540-5A63-4A9D8F382C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6159" y="4633964"/>
            <a:ext cx="1337250" cy="1518808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5CC34BC9-884A-E698-B654-AB561E0A7E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4736" y="581355"/>
            <a:ext cx="1178472" cy="1338473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C4666CE-D140-F221-632E-318EB050A2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6251" y="5092238"/>
            <a:ext cx="1807241" cy="1574049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EB4EC45E-8668-BDD6-75FA-A16746C703C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43492" y="2931177"/>
            <a:ext cx="1910305" cy="1663395"/>
          </a:xfrm>
          <a:prstGeom prst="rect">
            <a:avLst/>
          </a:prstGeom>
        </p:spPr>
      </p:pic>
      <p:pic>
        <p:nvPicPr>
          <p:cNvPr id="33" name="Kuva 20">
            <a:extLst>
              <a:ext uri="{FF2B5EF4-FFF2-40B4-BE49-F238E27FC236}">
                <a16:creationId xmlns:a16="http://schemas.microsoft.com/office/drawing/2014/main" id="{584F7D6E-75DD-8C49-45DB-A8B61E15E14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782" y="695681"/>
            <a:ext cx="1984279" cy="1520945"/>
          </a:xfrm>
          <a:custGeom>
            <a:avLst/>
            <a:gdLst>
              <a:gd name="connsiteX0" fmla="*/ -1022 w 1984279"/>
              <a:gd name="connsiteY0" fmla="*/ -783 h 1520945"/>
              <a:gd name="connsiteX1" fmla="*/ 1983258 w 1984279"/>
              <a:gd name="connsiteY1" fmla="*/ -783 h 1520945"/>
              <a:gd name="connsiteX2" fmla="*/ 1983258 w 1984279"/>
              <a:gd name="connsiteY2" fmla="*/ 1520162 h 1520945"/>
              <a:gd name="connsiteX3" fmla="*/ -1022 w 1984279"/>
              <a:gd name="connsiteY3" fmla="*/ 1520162 h 152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4279" h="1520945">
                <a:moveTo>
                  <a:pt x="-1022" y="-783"/>
                </a:moveTo>
                <a:lnTo>
                  <a:pt x="1983258" y="-783"/>
                </a:lnTo>
                <a:lnTo>
                  <a:pt x="1983258" y="1520162"/>
                </a:lnTo>
                <a:lnTo>
                  <a:pt x="-1022" y="1520162"/>
                </a:lnTo>
                <a:close/>
              </a:path>
            </a:pathLst>
          </a:cu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E1702EF0-118E-E654-74BB-BA025E0C242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65843" y="2699120"/>
            <a:ext cx="1437810" cy="2006435"/>
          </a:xfrm>
          <a:prstGeom prst="rect">
            <a:avLst/>
          </a:prstGeom>
        </p:spPr>
      </p:pic>
      <p:pic>
        <p:nvPicPr>
          <p:cNvPr id="32" name="Kuva 24">
            <a:extLst>
              <a:ext uri="{FF2B5EF4-FFF2-40B4-BE49-F238E27FC236}">
                <a16:creationId xmlns:a16="http://schemas.microsoft.com/office/drawing/2014/main" id="{53E154AA-F561-C143-C856-5B061E205D6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463" y="658689"/>
            <a:ext cx="2097942" cy="1662936"/>
          </a:xfrm>
          <a:custGeom>
            <a:avLst/>
            <a:gdLst>
              <a:gd name="connsiteX0" fmla="*/ -869 w 2097942"/>
              <a:gd name="connsiteY0" fmla="*/ -689 h 1662936"/>
              <a:gd name="connsiteX1" fmla="*/ 2097074 w 2097942"/>
              <a:gd name="connsiteY1" fmla="*/ -689 h 1662936"/>
              <a:gd name="connsiteX2" fmla="*/ 2097074 w 2097942"/>
              <a:gd name="connsiteY2" fmla="*/ 1662248 h 1662936"/>
              <a:gd name="connsiteX3" fmla="*/ -869 w 2097942"/>
              <a:gd name="connsiteY3" fmla="*/ 1662248 h 166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942" h="1662936">
                <a:moveTo>
                  <a:pt x="-869" y="-689"/>
                </a:moveTo>
                <a:lnTo>
                  <a:pt x="2097074" y="-689"/>
                </a:lnTo>
                <a:lnTo>
                  <a:pt x="2097074" y="1662248"/>
                </a:lnTo>
                <a:lnTo>
                  <a:pt x="-869" y="1662248"/>
                </a:lnTo>
                <a:close/>
              </a:path>
            </a:pathLst>
          </a:cu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2764E422-83FF-8058-075D-D89074DB24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57697" y="4695727"/>
            <a:ext cx="1675470" cy="1459491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3B0B1375-515A-CE57-4562-C38BCB8F71E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22137" y="2472519"/>
            <a:ext cx="2051690" cy="157404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78C7B56-A305-46D7-F383-6424BF1A163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001375" y="6262687"/>
            <a:ext cx="1190625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4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Teema - Luonto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6489612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0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Napsauta</a:t>
            </a:r>
            <a:r>
              <a:rPr lang="en-US" dirty="0"/>
              <a:t> </a:t>
            </a:r>
            <a:r>
              <a:rPr lang="en-US" dirty="0" err="1"/>
              <a:t>lisätäksesi</a:t>
            </a:r>
            <a:r>
              <a:rPr lang="en-US" dirty="0"/>
              <a:t> </a:t>
            </a:r>
            <a:r>
              <a:rPr lang="en-US" dirty="0" err="1"/>
              <a:t>otsikon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3924300"/>
            <a:ext cx="6489612" cy="22711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8AA0A09-565D-16B1-FC5A-30281BCD68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3335" y="4056975"/>
            <a:ext cx="2626842" cy="2676248"/>
          </a:xfrm>
          <a:prstGeom prst="rect">
            <a:avLst/>
          </a:prstGeom>
          <a:effectLst>
            <a:outerShdw dist="25400" dir="8100000" algn="tr" rotWithShape="0">
              <a:prstClr val="black">
                <a:alpha val="27000"/>
              </a:prstClr>
            </a:outerShdw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D615DAE-0C16-9942-16AF-0A2870DE69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5440" y="3519275"/>
            <a:ext cx="2592154" cy="1988690"/>
          </a:xfrm>
          <a:prstGeom prst="rect">
            <a:avLst/>
          </a:prstGeom>
          <a:effectLst>
            <a:outerShdw dist="25400" dir="8100000" algn="tr" rotWithShape="0">
              <a:prstClr val="black">
                <a:alpha val="27000"/>
              </a:prstClr>
            </a:outerShdw>
          </a:effectLst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5AAFA97-C2B7-BD54-DD9C-317E78ED89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4076" y="962143"/>
            <a:ext cx="1903854" cy="1937424"/>
          </a:xfrm>
          <a:prstGeom prst="rect">
            <a:avLst/>
          </a:prstGeom>
          <a:effectLst>
            <a:outerShdw dist="25400" dir="8100000" algn="tr" rotWithShape="0">
              <a:prstClr val="black">
                <a:alpha val="27000"/>
              </a:prstClr>
            </a:outerShdw>
          </a:effectLst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684CDF1-7632-90AF-9A99-E472FAA805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53654" y="2214437"/>
            <a:ext cx="2871786" cy="2502050"/>
          </a:xfrm>
          <a:prstGeom prst="rect">
            <a:avLst/>
          </a:prstGeom>
          <a:effectLst>
            <a:outerShdw dist="25400" dir="8100000" algn="tr" rotWithShape="0">
              <a:prstClr val="black">
                <a:alpha val="27000"/>
              </a:prstClr>
            </a:outerShdw>
          </a:effectLst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5E0014E5-1323-CDF6-62D2-B1248D0F1F4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19899" y="356162"/>
            <a:ext cx="1553561" cy="2167963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5CECDF3C-47E1-8CC3-FF46-AC5A8CDA0C0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72096" y="322244"/>
            <a:ext cx="1781566" cy="17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7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Rautaisen rohkea pu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24" name="Tekstin paikkamerkki 23">
            <a:extLst>
              <a:ext uri="{FF2B5EF4-FFF2-40B4-BE49-F238E27FC236}">
                <a16:creationId xmlns:a16="http://schemas.microsoft.com/office/drawing/2014/main" id="{7411A76B-2E05-D36F-920F-732A996B0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7C4C06F-0DA0-1970-2035-5E70B5AA6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375" y="6262687"/>
            <a:ext cx="1190625" cy="59531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6A0971E-8C30-5585-2165-0CDC5C1C3F92}"/>
              </a:ext>
            </a:extLst>
          </p:cNvPr>
          <p:cNvSpPr txBox="1"/>
          <p:nvPr userDrawn="1"/>
        </p:nvSpPr>
        <p:spPr>
          <a:xfrm rot="21190309">
            <a:off x="10090954" y="5920604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tx1"/>
                </a:solidFill>
                <a:latin typeface="Beth Ellen" pitchFamily="2" charset="0"/>
              </a:rPr>
              <a:t>Rautaisen Rohkea</a:t>
            </a:r>
          </a:p>
        </p:txBody>
      </p:sp>
    </p:spTree>
    <p:extLst>
      <p:ext uri="{BB962C8B-B14F-4D97-AF65-F5344CB8AC3E}">
        <p14:creationId xmlns:p14="http://schemas.microsoft.com/office/powerpoint/2010/main" val="582837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Teema Laps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6489612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0" i="0" spc="100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Napsauta</a:t>
            </a:r>
            <a:r>
              <a:rPr lang="en-US" dirty="0"/>
              <a:t> </a:t>
            </a:r>
            <a:r>
              <a:rPr lang="en-US" dirty="0" err="1"/>
              <a:t>lisätäksesi</a:t>
            </a:r>
            <a:r>
              <a:rPr lang="en-US" dirty="0"/>
              <a:t> </a:t>
            </a:r>
            <a:r>
              <a:rPr lang="en-US" dirty="0" err="1"/>
              <a:t>otsikon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3924300"/>
            <a:ext cx="6489612" cy="22711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effectLst/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5B6F68F-7511-6561-C77E-574ADF81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5983" y="3515163"/>
            <a:ext cx="2197316" cy="2495647"/>
          </a:xfrm>
          <a:prstGeom prst="rect">
            <a:avLst/>
          </a:prstGeom>
          <a:effectLst>
            <a:outerShdw dist="25400" dir="8100000" algn="tr" rotWithShape="0">
              <a:schemeClr val="accent3"/>
            </a:outerShdw>
          </a:effec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F58D061-79CA-ACD5-0C5D-078B435CF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7068" y="3894288"/>
            <a:ext cx="2197316" cy="2495646"/>
          </a:xfrm>
          <a:prstGeom prst="rect">
            <a:avLst/>
          </a:prstGeom>
          <a:effectLst>
            <a:outerShdw dist="25400" dir="8100000" algn="tr" rotWithShape="0">
              <a:schemeClr val="accent3"/>
            </a:outerShdw>
          </a:effectLst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5BBF15F-5171-DEA9-C388-6ED53BA0C7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8665" y="280886"/>
            <a:ext cx="2205037" cy="2504415"/>
          </a:xfrm>
          <a:prstGeom prst="rect">
            <a:avLst/>
          </a:prstGeom>
          <a:effectLst>
            <a:outerShdw dist="25400" dir="8100000" algn="tr" rotWithShape="0">
              <a:schemeClr val="accent3"/>
            </a:outerShdw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6E8DB7B-45D1-A4F2-E196-03EFC661852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9875" y="847190"/>
            <a:ext cx="3706200" cy="29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64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Teema - Rakennukse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6489612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0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Napsauta</a:t>
            </a:r>
            <a:r>
              <a:rPr lang="en-US" dirty="0"/>
              <a:t> </a:t>
            </a:r>
            <a:r>
              <a:rPr lang="en-US" dirty="0" err="1"/>
              <a:t>lisätäksesi</a:t>
            </a:r>
            <a:r>
              <a:rPr lang="en-US" dirty="0"/>
              <a:t> </a:t>
            </a:r>
            <a:r>
              <a:rPr lang="en-US" dirty="0" err="1"/>
              <a:t>otsikon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3924300"/>
            <a:ext cx="6489612" cy="22711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8B168A8-2059-21A7-6B03-643AC7536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9340" y="3840249"/>
            <a:ext cx="3017303" cy="262883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CD7989CC-2D80-B7B7-18EE-19C53C9BAE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1464" y="1654810"/>
            <a:ext cx="2389286" cy="243141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D72FBEEA-2996-6304-C889-55119377FB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08155" y="414981"/>
            <a:ext cx="2866376" cy="2271172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7931C24B-CFBE-15EC-1352-D706814F4A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31922" y="4863896"/>
            <a:ext cx="1959553" cy="1994104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5E721411-B027-FC9B-F09F-EC76988F801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25278" y="260049"/>
            <a:ext cx="2055844" cy="16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08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Teema - Maatil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6489612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0" i="0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Napsauta</a:t>
            </a:r>
            <a:r>
              <a:rPr lang="en-US" dirty="0"/>
              <a:t> </a:t>
            </a:r>
            <a:r>
              <a:rPr lang="en-US" dirty="0" err="1"/>
              <a:t>lisätäksesi</a:t>
            </a:r>
            <a:r>
              <a:rPr lang="en-US" dirty="0"/>
              <a:t> </a:t>
            </a:r>
            <a:r>
              <a:rPr lang="en-US" dirty="0" err="1"/>
              <a:t>otsikon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3924300"/>
            <a:ext cx="6489612" cy="22711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tekstiä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7CB5C69-3892-1F38-984C-AAC49B0D04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8329" y="5059886"/>
            <a:ext cx="1587451" cy="1615441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FE7991E-59FD-E45F-CCD8-A02E53FE8E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6063" y="-209684"/>
            <a:ext cx="4605338" cy="4012411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48DE0EBC-4830-3178-7307-2196ADF8A5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38414" y="2882664"/>
            <a:ext cx="1808242" cy="1840125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6224E5D0-6075-2366-40D7-953B34063E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7809" y="2882664"/>
            <a:ext cx="1808242" cy="1840125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A3BD0343-A9E7-4D21-BAB8-5D4D821AFEE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32096" y="4355347"/>
            <a:ext cx="1808244" cy="18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52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Kaksi Sisältöä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114550"/>
            <a:ext cx="4490827" cy="4159445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114550"/>
            <a:ext cx="4490827" cy="4159445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2715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Kaksi sisältöä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085975"/>
            <a:ext cx="5746750" cy="418802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085975"/>
            <a:ext cx="3947160" cy="418802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217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- Taulukk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ja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095500"/>
            <a:ext cx="10972800" cy="416986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fi-FI"/>
              <a:t>Lisää taulukko napsauttamalla kuvaketta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5962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Perus - Val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24" name="Tekstin paikkamerkki 23">
            <a:extLst>
              <a:ext uri="{FF2B5EF4-FFF2-40B4-BE49-F238E27FC236}">
                <a16:creationId xmlns:a16="http://schemas.microsoft.com/office/drawing/2014/main" id="{7411A76B-2E05-D36F-920F-732A996B0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48654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Rautaisen rohkea val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24" name="Tekstin paikkamerkki 23">
            <a:extLst>
              <a:ext uri="{FF2B5EF4-FFF2-40B4-BE49-F238E27FC236}">
                <a16:creationId xmlns:a16="http://schemas.microsoft.com/office/drawing/2014/main" id="{7411A76B-2E05-D36F-920F-732A996B0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63463CA-AFBE-32E9-F5BC-EB8DD3D6FC84}"/>
              </a:ext>
            </a:extLst>
          </p:cNvPr>
          <p:cNvSpPr txBox="1"/>
          <p:nvPr userDrawn="1"/>
        </p:nvSpPr>
        <p:spPr>
          <a:xfrm rot="21190309">
            <a:off x="10090954" y="5920604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accent1"/>
                </a:solidFill>
                <a:latin typeface="Beth Ellen" pitchFamily="2" charset="0"/>
              </a:rPr>
              <a:t>Rautaisen Rohkea</a:t>
            </a:r>
          </a:p>
        </p:txBody>
      </p:sp>
    </p:spTree>
    <p:extLst>
      <p:ext uri="{BB962C8B-B14F-4D97-AF65-F5344CB8AC3E}">
        <p14:creationId xmlns:p14="http://schemas.microsoft.com/office/powerpoint/2010/main" val="159160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DD33BD-F6E0-C9BD-96D9-F0743B5FD8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071687"/>
            <a:ext cx="10134602" cy="1476375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9" name="Tekstin paikkamerkki 23">
            <a:extLst>
              <a:ext uri="{FF2B5EF4-FFF2-40B4-BE49-F238E27FC236}">
                <a16:creationId xmlns:a16="http://schemas.microsoft.com/office/drawing/2014/main" id="{9F098AEA-1660-2997-5BE8-17AC177C7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676650"/>
            <a:ext cx="10134600" cy="5143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5488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3">
    <p:bg>
      <p:bgPr>
        <a:blipFill dpi="0"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47C511C1-91F4-89D8-928F-C74F2510C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1375" y="6262687"/>
            <a:ext cx="1190625" cy="5953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13440B6-4701-AF33-0D1D-87864BCCA8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  <a:effectLst>
            <a:outerShdw blurRad="508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11" name="Tekstin paikkamerkki 23">
            <a:extLst>
              <a:ext uri="{FF2B5EF4-FFF2-40B4-BE49-F238E27FC236}">
                <a16:creationId xmlns:a16="http://schemas.microsoft.com/office/drawing/2014/main" id="{36091E5E-89A5-BED6-2200-BA777FEE26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  <a:effectLst>
            <a:outerShdw blurRad="508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33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4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495690-DDB4-254A-AAB8-EDB09D14E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10" name="Tekstin paikkamerkki 23">
            <a:extLst>
              <a:ext uri="{FF2B5EF4-FFF2-40B4-BE49-F238E27FC236}">
                <a16:creationId xmlns:a16="http://schemas.microsoft.com/office/drawing/2014/main" id="{7CE69F25-0B91-6E93-05CE-A1B3C2874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4328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5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CF2D1C-F4AF-8F42-7A93-F8D08E5E35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9" name="Tekstin paikkamerkki 23">
            <a:extLst>
              <a:ext uri="{FF2B5EF4-FFF2-40B4-BE49-F238E27FC236}">
                <a16:creationId xmlns:a16="http://schemas.microsoft.com/office/drawing/2014/main" id="{01249B54-4372-4547-127D-6B91CB539E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1272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6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127FC96-0BB6-CC92-22C8-F3C1701C19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699" y="2386012"/>
            <a:ext cx="10134602" cy="14763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1">
            <a:noAutofit/>
          </a:bodyPr>
          <a:lstStyle>
            <a:lvl1pPr algn="ctr">
              <a:lnSpc>
                <a:spcPct val="80000"/>
              </a:lnSpc>
              <a:defRPr sz="4800" b="1" i="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err="1"/>
              <a:t>Otsikko</a:t>
            </a:r>
            <a:r>
              <a:rPr lang="en-US" dirty="0"/>
              <a:t> </a:t>
            </a:r>
            <a:r>
              <a:rPr lang="en-US" dirty="0" err="1"/>
              <a:t>potsikko</a:t>
            </a:r>
            <a:endParaRPr lang="en-US" dirty="0"/>
          </a:p>
        </p:txBody>
      </p:sp>
      <p:sp>
        <p:nvSpPr>
          <p:cNvPr id="10" name="Tekstin paikkamerkki 23">
            <a:extLst>
              <a:ext uri="{FF2B5EF4-FFF2-40B4-BE49-F238E27FC236}">
                <a16:creationId xmlns:a16="http://schemas.microsoft.com/office/drawing/2014/main" id="{E553C6B5-08B2-72B2-1E29-ED4EEF5583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90975"/>
            <a:ext cx="10134600" cy="5143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7308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DDF6785-B9E5-B255-98DF-D27425235F4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995659" y="6259829"/>
            <a:ext cx="1196341" cy="5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153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A8C40C-90C9-9A2F-67E8-9214035A4B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RAUTALAMMIN KUNNAN </a:t>
            </a:r>
            <a:br>
              <a:rPr lang="en-US" dirty="0"/>
            </a:br>
            <a:r>
              <a:rPr lang="en-US" dirty="0"/>
              <a:t>ASUNNONHANKINTA Oy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72F4B7D-8882-195E-B53E-BA17EB5146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b="0" i="0" dirty="0">
                <a:effectLst/>
                <a:latin typeface="arial" panose="020B0604020202020204" pitchFamily="34" charset="0"/>
              </a:rPr>
              <a:t>Vuokra-asuntotoimisto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6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4AB1858-B131-222C-501D-BE670E91A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396039"/>
            <a:ext cx="10134600" cy="4071687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156 asuntoa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12 asuinrakennusta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8296 m2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Vuokrataso 7,50 – 10,50 €/m2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Lämmitysmuodot: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Kaukolämmössä 9 taloa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Ilma-vesilämpöpumppu 2 talossa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Öljylämmitys 1 talossa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16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7773204F-E4DE-2EF0-0171-9D122BBC0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589" y="0"/>
            <a:ext cx="313665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1D120E4-5260-AEBA-B864-37ABF01AB847}"/>
              </a:ext>
            </a:extLst>
          </p:cNvPr>
          <p:cNvSpPr txBox="1"/>
          <p:nvPr/>
        </p:nvSpPr>
        <p:spPr>
          <a:xfrm>
            <a:off x="2606842" y="1860884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ctr" anchorCtr="1">
            <a:noAutofit/>
          </a:bodyPr>
          <a:lstStyle/>
          <a:p>
            <a:pPr algn="l"/>
            <a:endParaRPr lang="fi-FI" sz="2800" b="0" dirty="0" err="1">
              <a:latin typeface="+mn-lt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805C0DD-D436-9AF6-61C1-C96D737A6ECF}"/>
              </a:ext>
            </a:extLst>
          </p:cNvPr>
          <p:cNvSpPr txBox="1"/>
          <p:nvPr/>
        </p:nvSpPr>
        <p:spPr>
          <a:xfrm>
            <a:off x="3336758" y="87429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ctr" anchorCtr="1">
            <a:noAutofit/>
          </a:bodyPr>
          <a:lstStyle/>
          <a:p>
            <a:pPr algn="l"/>
            <a:endParaRPr lang="fi-FI" sz="2800" b="0" dirty="0" err="1">
              <a:latin typeface="+mn-lt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88F20DC-078A-99C2-3C56-D02466A7316B}"/>
              </a:ext>
            </a:extLst>
          </p:cNvPr>
          <p:cNvSpPr txBox="1"/>
          <p:nvPr/>
        </p:nvSpPr>
        <p:spPr>
          <a:xfrm>
            <a:off x="2314073" y="1018673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>
                <a:solidFill>
                  <a:schemeClr val="tx1"/>
                </a:solidFill>
              </a:rPr>
              <a:t>Kokkovuorentie 12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1992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6 asuntoa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1DF2BBD1-4E68-C705-DCFD-0DF76B01E427}"/>
              </a:ext>
            </a:extLst>
          </p:cNvPr>
          <p:cNvSpPr txBox="1"/>
          <p:nvPr/>
        </p:nvSpPr>
        <p:spPr>
          <a:xfrm>
            <a:off x="2314073" y="68179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>
                <a:solidFill>
                  <a:schemeClr val="tx1"/>
                </a:solidFill>
              </a:rPr>
              <a:t>Kokkovuorentie 14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1994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6 asuntoa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52C2AAE5-12E0-E81A-225C-5212532888D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3814010" y="525379"/>
            <a:ext cx="1728537" cy="36095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BDD44EFF-9BF0-9B11-18E9-4D376EE0FA87}"/>
              </a:ext>
            </a:extLst>
          </p:cNvPr>
          <p:cNvCxnSpPr>
            <a:cxnSpLocks/>
          </p:cNvCxnSpPr>
          <p:nvPr/>
        </p:nvCxnSpPr>
        <p:spPr>
          <a:xfrm flipV="1">
            <a:off x="3793958" y="699837"/>
            <a:ext cx="1868905" cy="77603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kstiruutu 18">
            <a:extLst>
              <a:ext uri="{FF2B5EF4-FFF2-40B4-BE49-F238E27FC236}">
                <a16:creationId xmlns:a16="http://schemas.microsoft.com/office/drawing/2014/main" id="{E2686386-43F0-24C3-B6B9-54C1FC7BD127}"/>
              </a:ext>
            </a:extLst>
          </p:cNvPr>
          <p:cNvSpPr txBox="1"/>
          <p:nvPr/>
        </p:nvSpPr>
        <p:spPr>
          <a:xfrm>
            <a:off x="7295147" y="1018673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 err="1">
                <a:solidFill>
                  <a:schemeClr val="tx1"/>
                </a:solidFill>
              </a:rPr>
              <a:t>Lassilanpolku</a:t>
            </a:r>
            <a:r>
              <a:rPr lang="fi-FI" sz="1400" dirty="0">
                <a:solidFill>
                  <a:schemeClr val="tx1"/>
                </a:solidFill>
              </a:rPr>
              <a:t> 1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1993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9 asuntoa</a:t>
            </a:r>
          </a:p>
        </p:txBody>
      </p: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3700D610-050D-C2F7-5645-4CC157F79DAB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731043" y="1235242"/>
            <a:ext cx="1564104" cy="240631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kstiruutu 22">
            <a:extLst>
              <a:ext uri="{FF2B5EF4-FFF2-40B4-BE49-F238E27FC236}">
                <a16:creationId xmlns:a16="http://schemas.microsoft.com/office/drawing/2014/main" id="{885C8C51-9C3F-599F-9AD2-2FCDE66B5CB8}"/>
              </a:ext>
            </a:extLst>
          </p:cNvPr>
          <p:cNvSpPr txBox="1"/>
          <p:nvPr/>
        </p:nvSpPr>
        <p:spPr>
          <a:xfrm>
            <a:off x="7295146" y="2819399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>
                <a:solidFill>
                  <a:schemeClr val="tx1"/>
                </a:solidFill>
              </a:rPr>
              <a:t>Pappilantie 4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1976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14 asuntoa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4C8CE3C7-90FE-968A-0234-94676CD1FE3B}"/>
              </a:ext>
            </a:extLst>
          </p:cNvPr>
          <p:cNvSpPr txBox="1"/>
          <p:nvPr/>
        </p:nvSpPr>
        <p:spPr>
          <a:xfrm>
            <a:off x="7295146" y="3801978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>
                <a:solidFill>
                  <a:schemeClr val="tx1"/>
                </a:solidFill>
              </a:rPr>
              <a:t>Rovastintie 2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1977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14 asuntoa</a:t>
            </a:r>
          </a:p>
        </p:txBody>
      </p: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2BAD7705-E25E-3A94-5540-841805186F49}"/>
              </a:ext>
            </a:extLst>
          </p:cNvPr>
          <p:cNvCxnSpPr>
            <a:cxnSpLocks/>
          </p:cNvCxnSpPr>
          <p:nvPr/>
        </p:nvCxnSpPr>
        <p:spPr>
          <a:xfrm flipH="1">
            <a:off x="6272463" y="3304672"/>
            <a:ext cx="1022684" cy="429127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DF3D9A9A-7E2E-DAC4-93C6-963388A6C928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6272463" y="3926305"/>
            <a:ext cx="1022683" cy="332873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68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6A90CD-18B8-D86C-1E4B-9D42E257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444"/>
            <a:ext cx="12192000" cy="5359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79C67EA-C29F-0FE8-DAFB-0E1F978FCBF9}"/>
              </a:ext>
            </a:extLst>
          </p:cNvPr>
          <p:cNvSpPr txBox="1"/>
          <p:nvPr/>
        </p:nvSpPr>
        <p:spPr>
          <a:xfrm>
            <a:off x="3019925" y="1219199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>
                <a:solidFill>
                  <a:schemeClr val="tx1"/>
                </a:solidFill>
              </a:rPr>
              <a:t>Alatie 2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1983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13 asuntoa</a:t>
            </a: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1A70F987-0092-72A5-C845-C71EADD2289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513221" y="2133599"/>
            <a:ext cx="256673" cy="842212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kstiruutu 8">
            <a:extLst>
              <a:ext uri="{FF2B5EF4-FFF2-40B4-BE49-F238E27FC236}">
                <a16:creationId xmlns:a16="http://schemas.microsoft.com/office/drawing/2014/main" id="{418D8F3A-DDCE-365F-9E6B-1CAA2A3560F5}"/>
              </a:ext>
            </a:extLst>
          </p:cNvPr>
          <p:cNvSpPr txBox="1"/>
          <p:nvPr/>
        </p:nvSpPr>
        <p:spPr>
          <a:xfrm>
            <a:off x="725905" y="3665620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 err="1">
                <a:solidFill>
                  <a:schemeClr val="tx1"/>
                </a:solidFill>
              </a:rPr>
              <a:t>Maukolantie</a:t>
            </a:r>
            <a:r>
              <a:rPr lang="fi-FI" sz="1400" dirty="0">
                <a:solidFill>
                  <a:schemeClr val="tx1"/>
                </a:solidFill>
              </a:rPr>
              <a:t> 8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1979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14 asuntoa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B2651DB8-74A2-B3BD-0366-281B2329081C}"/>
              </a:ext>
            </a:extLst>
          </p:cNvPr>
          <p:cNvSpPr txBox="1"/>
          <p:nvPr/>
        </p:nvSpPr>
        <p:spPr>
          <a:xfrm>
            <a:off x="453188" y="4652210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 err="1">
                <a:solidFill>
                  <a:schemeClr val="tx1"/>
                </a:solidFill>
              </a:rPr>
              <a:t>Maukolantie</a:t>
            </a:r>
            <a:r>
              <a:rPr lang="fi-FI" sz="1400" dirty="0">
                <a:solidFill>
                  <a:schemeClr val="tx1"/>
                </a:solidFill>
              </a:rPr>
              <a:t> 10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1973/75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30 asuntoa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F63A4E54-E623-B0DA-FD48-D28CD2E6D533}"/>
              </a:ext>
            </a:extLst>
          </p:cNvPr>
          <p:cNvCxnSpPr>
            <a:cxnSpLocks/>
          </p:cNvCxnSpPr>
          <p:nvPr/>
        </p:nvCxnSpPr>
        <p:spPr>
          <a:xfrm flipH="1" flipV="1">
            <a:off x="288758" y="3112168"/>
            <a:ext cx="437147" cy="553452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C6626040-5CB9-A8FE-643A-59CB21CF7368}"/>
              </a:ext>
            </a:extLst>
          </p:cNvPr>
          <p:cNvCxnSpPr>
            <a:cxnSpLocks/>
          </p:cNvCxnSpPr>
          <p:nvPr/>
        </p:nvCxnSpPr>
        <p:spPr>
          <a:xfrm flipH="1" flipV="1">
            <a:off x="386013" y="3392905"/>
            <a:ext cx="145382" cy="1259305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kstiruutu 17">
            <a:extLst>
              <a:ext uri="{FF2B5EF4-FFF2-40B4-BE49-F238E27FC236}">
                <a16:creationId xmlns:a16="http://schemas.microsoft.com/office/drawing/2014/main" id="{218FE9D2-DB5C-C9AD-2758-2408FAAF3820}"/>
              </a:ext>
            </a:extLst>
          </p:cNvPr>
          <p:cNvSpPr txBox="1"/>
          <p:nvPr/>
        </p:nvSpPr>
        <p:spPr>
          <a:xfrm>
            <a:off x="4279230" y="4880143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>
                <a:solidFill>
                  <a:schemeClr val="tx1"/>
                </a:solidFill>
              </a:rPr>
              <a:t>Rämäkkätie 6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1989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18 asuntoa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D1F0889B-A804-7252-59EC-7061C7283E55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2646947" y="5005137"/>
            <a:ext cx="1632283" cy="33220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kstiruutu 21">
            <a:extLst>
              <a:ext uri="{FF2B5EF4-FFF2-40B4-BE49-F238E27FC236}">
                <a16:creationId xmlns:a16="http://schemas.microsoft.com/office/drawing/2014/main" id="{E9D6B13C-6E58-5374-E6E6-DFE7FA11F9B5}"/>
              </a:ext>
            </a:extLst>
          </p:cNvPr>
          <p:cNvSpPr txBox="1"/>
          <p:nvPr/>
        </p:nvSpPr>
        <p:spPr>
          <a:xfrm>
            <a:off x="8159414" y="2013285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>
                <a:solidFill>
                  <a:schemeClr val="tx1"/>
                </a:solidFill>
              </a:rPr>
              <a:t>Äijäntie 3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1994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9 asuntoa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68610263-F4AE-8DA0-6195-38F4E4B4968E}"/>
              </a:ext>
            </a:extLst>
          </p:cNvPr>
          <p:cNvSpPr txBox="1"/>
          <p:nvPr/>
        </p:nvSpPr>
        <p:spPr>
          <a:xfrm>
            <a:off x="8159415" y="4214396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>
                <a:solidFill>
                  <a:schemeClr val="tx1"/>
                </a:solidFill>
              </a:rPr>
              <a:t>Äijäntie 1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1999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13 asuntoa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14E32621-6824-4C7A-E73F-D53ED138ADB0}"/>
              </a:ext>
            </a:extLst>
          </p:cNvPr>
          <p:cNvSpPr txBox="1"/>
          <p:nvPr/>
        </p:nvSpPr>
        <p:spPr>
          <a:xfrm>
            <a:off x="10543673" y="1759954"/>
            <a:ext cx="1499937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 anchorCtr="1">
            <a:noAutofit/>
          </a:bodyPr>
          <a:lstStyle/>
          <a:p>
            <a:pPr algn="l"/>
            <a:r>
              <a:rPr lang="fi-FI" sz="1400" dirty="0">
                <a:solidFill>
                  <a:schemeClr val="tx1"/>
                </a:solidFill>
              </a:rPr>
              <a:t>Koritie 4</a:t>
            </a:r>
          </a:p>
          <a:p>
            <a:pPr algn="l"/>
            <a:r>
              <a:rPr lang="fi-FI" sz="1400" dirty="0" err="1">
                <a:solidFill>
                  <a:schemeClr val="tx1"/>
                </a:solidFill>
              </a:rPr>
              <a:t>Rak.v</a:t>
            </a:r>
            <a:r>
              <a:rPr lang="fi-FI" sz="1400" dirty="0">
                <a:solidFill>
                  <a:schemeClr val="tx1"/>
                </a:solidFill>
              </a:rPr>
              <a:t> 1990</a:t>
            </a:r>
          </a:p>
          <a:p>
            <a:pPr algn="l"/>
            <a:r>
              <a:rPr lang="fi-FI" sz="1400" dirty="0">
                <a:solidFill>
                  <a:schemeClr val="tx1"/>
                </a:solidFill>
              </a:rPr>
              <a:t>10 asuntoa</a:t>
            </a:r>
          </a:p>
        </p:txBody>
      </p: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D5185492-F48B-574D-ED18-23BBABBCBFF3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11165304" y="2674354"/>
            <a:ext cx="128338" cy="1275348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uora yhdysviiva 25">
            <a:extLst>
              <a:ext uri="{FF2B5EF4-FFF2-40B4-BE49-F238E27FC236}">
                <a16:creationId xmlns:a16="http://schemas.microsoft.com/office/drawing/2014/main" id="{321327B7-2924-A341-1CDB-957CDD2E618C}"/>
              </a:ext>
            </a:extLst>
          </p:cNvPr>
          <p:cNvCxnSpPr>
            <a:cxnSpLocks/>
          </p:cNvCxnSpPr>
          <p:nvPr/>
        </p:nvCxnSpPr>
        <p:spPr>
          <a:xfrm flipV="1">
            <a:off x="8909382" y="3850106"/>
            <a:ext cx="807119" cy="36429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8C7A5F04-82B5-6F64-28EF-C4FF48DBA080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8909383" y="2927685"/>
            <a:ext cx="935455" cy="709861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62465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Mukautettu 3">
      <a:dk1>
        <a:srgbClr val="000000"/>
      </a:dk1>
      <a:lt1>
        <a:srgbClr val="FFFFFF"/>
      </a:lt1>
      <a:dk2>
        <a:srgbClr val="D8D8D8"/>
      </a:dk2>
      <a:lt2>
        <a:srgbClr val="F2F2F2"/>
      </a:lt2>
      <a:accent1>
        <a:srgbClr val="C4161C"/>
      </a:accent1>
      <a:accent2>
        <a:srgbClr val="1691E3"/>
      </a:accent2>
      <a:accent3>
        <a:srgbClr val="F29C14"/>
      </a:accent3>
      <a:accent4>
        <a:srgbClr val="44AA98"/>
      </a:accent4>
      <a:accent5>
        <a:srgbClr val="F29AC4"/>
      </a:accent5>
      <a:accent6>
        <a:srgbClr val="FEDC5A"/>
      </a:accent6>
      <a:hlink>
        <a:srgbClr val="BA1A16"/>
      </a:hlink>
      <a:folHlink>
        <a:srgbClr val="1691E3"/>
      </a:folHlink>
    </a:clrScheme>
    <a:fontScheme name="Mukautettu 2">
      <a:majorFont>
        <a:latin typeface="Brandon Grotesque Bold"/>
        <a:ea typeface=""/>
        <a:cs typeface=""/>
      </a:majorFont>
      <a:minorFont>
        <a:latin typeface="Brandon Grotesque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ctr" anchorCtr="1">
        <a:noAutofit/>
      </a:bodyPr>
      <a:lstStyle>
        <a:defPPr algn="l">
          <a:defRPr sz="2800" b="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autalammin kunta_PPT_Pohja.potx" id="{D56B1E9C-28B1-4B81-A01A-689F798BF60C}" vid="{55ED36CF-B4C6-4482-9CE9-FE9F83AA1B8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126</Words>
  <Application>Microsoft Office PowerPoint</Application>
  <PresentationFormat>Laajakuva</PresentationFormat>
  <Paragraphs>46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10" baseType="lpstr">
      <vt:lpstr>Arial</vt:lpstr>
      <vt:lpstr>Arial</vt:lpstr>
      <vt:lpstr>Beth Ellen</vt:lpstr>
      <vt:lpstr>Brandon Grotesque Bold</vt:lpstr>
      <vt:lpstr>Brandon Grotesque Medium</vt:lpstr>
      <vt:lpstr>Custom</vt:lpstr>
      <vt:lpstr>RAUTALAMMIN KUNNAN  ASUNNONHANKINTA Oy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RAUTALAMMIN KUNNAN  ASUNNONHANKINTA Oy</dc:title>
  <dc:creator>Ari Lindgren</dc:creator>
  <cp:lastModifiedBy>Merja Koivula-Laukka</cp:lastModifiedBy>
  <cp:revision>5</cp:revision>
  <dcterms:created xsi:type="dcterms:W3CDTF">2024-04-22T07:07:32Z</dcterms:created>
  <dcterms:modified xsi:type="dcterms:W3CDTF">2024-04-24T07:28:32Z</dcterms:modified>
</cp:coreProperties>
</file>