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86" r:id="rId5"/>
    <p:sldId id="290" r:id="rId6"/>
    <p:sldId id="287" r:id="rId7"/>
    <p:sldId id="288" r:id="rId8"/>
    <p:sldId id="289" r:id="rId9"/>
    <p:sldId id="293" r:id="rId10"/>
    <p:sldId id="291" r:id="rId11"/>
    <p:sldId id="294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6C3E5D-D7B0-483A-B41F-979883B8E761}" v="4" dt="2024-04-23T14:01:15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B687B-AF86-4DF7-ACA6-310A813238DA}" type="datetimeFigureOut">
              <a:rPr lang="fi-FI" smtClean="0"/>
              <a:t>24.4.2024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7DF4A-CEDF-47EF-8EEB-E2A11F28F7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5356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B12F0-71F1-485F-A161-6221E272F4CC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9826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B12F0-71F1-485F-A161-6221E272F4CC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5497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98221F-CAE4-41BD-9264-820E22DA1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11188D3-6337-4075-AF2B-02D5C906D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A2E3B4-FE80-4A08-BB91-306B2CB2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C027CF-3938-4852-99F3-5B1DCAA28891}" type="datetimeFigureOut">
              <a:rPr lang="fi-FI" smtClean="0"/>
              <a:pPr/>
              <a:t>24.4.2024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6F43E6B-3CD8-4B6C-A16C-D7FE48A6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3963EC-3100-44FE-83E3-9E766641013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8746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0E1ED5-5946-475C-AD23-2D33BB3A9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C14269D-4225-4D89-A866-589DB1DE9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A05A24F-2E0F-4B0B-A502-2BB7B5AB4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71A8042-14D3-43AC-BE24-26581C08F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D167851-EB28-4FCF-A004-A25439C332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395CB32-04F3-4AFE-BD0B-F759AD92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C027CF-3938-4852-99F3-5B1DCAA28891}" type="datetimeFigureOut">
              <a:rPr lang="fi-FI" smtClean="0"/>
              <a:pPr/>
              <a:t>24.4.2024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34602E4-05BA-47F6-B398-0149738C3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3963EC-3100-44FE-83E3-9E766641013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447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5750CA-23BE-4B6E-824E-EB416E432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0A06D5-F937-43AE-A1D8-944FEEE0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C027CF-3938-4852-99F3-5B1DCAA28891}" type="datetimeFigureOut">
              <a:rPr lang="fi-FI" smtClean="0"/>
              <a:pPr/>
              <a:t>24.4.2024</a:t>
            </a:fld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C1AC6F-3EE2-4BB3-8CCC-DF1037EBA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3963EC-3100-44FE-83E3-9E766641013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1748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081D002-6B80-4F09-83B8-6483AE180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27CF-3938-4852-99F3-5B1DCAA28891}" type="datetimeFigureOut">
              <a:rPr lang="fi-FI" smtClean="0"/>
              <a:t>24.4.2024</a:t>
            </a:fld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CD7B1DF-D6D7-4678-BCA9-F0BC2ADF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3963EC-3100-44FE-83E3-9E766641013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1619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863C7D-983A-4864-807E-ABACAA136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848D9C-A2B2-4CA2-8DFE-ED8E928CD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B5D47D0-1F4C-4CE6-9843-54C0475DD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FC40721-10A8-4C5E-8E42-7CD53328A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C027CF-3938-4852-99F3-5B1DCAA28891}" type="datetimeFigureOut">
              <a:rPr lang="fi-FI" smtClean="0"/>
              <a:pPr/>
              <a:t>24.4.2024</a:t>
            </a:fld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AAF1971-3763-4A16-BDC5-9F529397F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3963EC-3100-44FE-83E3-9E766641013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9504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84185E-3E38-4560-BE01-7E6FC071A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6184B03-6BED-44B5-A2CD-2F2B5E04B9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277F8E3-0A67-4D46-B404-102E416F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ABFFB75-D8C2-4378-9F76-35D0F5C98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C027CF-3938-4852-99F3-5B1DCAA28891}" type="datetimeFigureOut">
              <a:rPr lang="fi-FI" smtClean="0"/>
              <a:pPr/>
              <a:t>24.4.2024</a:t>
            </a:fld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A85592F-834F-4983-87E6-F9CC77D7B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3963EC-3100-44FE-83E3-9E766641013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2470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0F8B09-D7EE-4ED1-8A02-D4167AD45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A2A42EB-B04D-4404-9A0A-0159724B5F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A6ED37-359C-4ACF-B529-5A937122D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C027CF-3938-4852-99F3-5B1DCAA28891}" type="datetimeFigureOut">
              <a:rPr lang="fi-FI" smtClean="0"/>
              <a:pPr/>
              <a:t>24.4.2024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62B7E-4967-499F-9956-DDC3E22F2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3963EC-3100-44FE-83E3-9E766641013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3321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95CA6C4-5BF8-46E2-B327-701633439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3ABDB9B-FC65-4B74-8175-350659B64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6F8FA37-AA2E-493D-B857-7C1A1734F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27CF-3938-4852-99F3-5B1DCAA28891}" type="datetimeFigureOut">
              <a:rPr lang="fi-FI" smtClean="0"/>
              <a:t>24.4.2024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06F7F4-F669-4415-A24D-BA4A2570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A79DCB6-3E99-4D6C-BEF3-D1849390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63EC-3100-44FE-83E3-9E76664101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700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E460D4-8BEE-4A4E-BB24-F619891B2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084FEE-5346-482D-9DAE-EB5B46E2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019A83A-59C1-4ED0-8529-78B207375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3963EC-3100-44FE-83E3-9E7666410132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25" name="Kuva 24" descr="Kuva, joka sisältää kohteen henkilö, mies&#10;&#10;Kuvaus luotu automaattisesti">
            <a:extLst>
              <a:ext uri="{FF2B5EF4-FFF2-40B4-BE49-F238E27FC236}">
                <a16:creationId xmlns:a16="http://schemas.microsoft.com/office/drawing/2014/main" id="{D5F3A8F1-7618-7B59-DB00-1A95049F24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4" y="4140925"/>
            <a:ext cx="2081269" cy="266482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329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E460D4-8BEE-4A4E-BB24-F619891B2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084FEE-5346-482D-9DAE-EB5B46E2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019A83A-59C1-4ED0-8529-78B207375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3963EC-3100-44FE-83E3-9E7666410132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23" name="Kuva 2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2B4D4E1-D9CF-66FA-C0D4-D992AB28C1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" y="3841115"/>
            <a:ext cx="1416571" cy="288036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942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E460D4-8BEE-4A4E-BB24-F619891B2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084FEE-5346-482D-9DAE-EB5B46E2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019A83A-59C1-4ED0-8529-78B207375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3963EC-3100-44FE-83E3-9E7666410132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21" name="Kuva 2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FB76877-58FA-4E3E-D179-C611DC2C25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68" y="4526280"/>
            <a:ext cx="2009165" cy="23317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88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E460D4-8BEE-4A4E-BB24-F619891B2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084FEE-5346-482D-9DAE-EB5B46E2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019A83A-59C1-4ED0-8529-78B207375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3963EC-3100-44FE-83E3-9E7666410132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 descr="Kuva, joka sisältää kohteen teksti, lelu, vektorigrafiikka&#10;&#10;Kuvaus luotu automaattisesti">
            <a:extLst>
              <a:ext uri="{FF2B5EF4-FFF2-40B4-BE49-F238E27FC236}">
                <a16:creationId xmlns:a16="http://schemas.microsoft.com/office/drawing/2014/main" id="{EBB13AA9-44B5-50F8-B7D4-8D9254725F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3137" y="4156529"/>
            <a:ext cx="2867297" cy="286729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401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E460D4-8BEE-4A4E-BB24-F619891B2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084FEE-5346-482D-9DAE-EB5B46E2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019A83A-59C1-4ED0-8529-78B207375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3963EC-3100-44FE-83E3-9E7666410132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2BBFB06-B0A6-9608-87EA-D452C42D4C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6508"/>
            <a:ext cx="2071483" cy="223374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886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E460D4-8BEE-4A4E-BB24-F619891B2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084FEE-5346-482D-9DAE-EB5B46E2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019A83A-59C1-4ED0-8529-78B207375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3963EC-3100-44FE-83E3-9E7666410132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 descr="Kuva, joka sisältää kohteen urheilu&#10;&#10;Kuvaus luotu automaattisesti">
            <a:extLst>
              <a:ext uri="{FF2B5EF4-FFF2-40B4-BE49-F238E27FC236}">
                <a16:creationId xmlns:a16="http://schemas.microsoft.com/office/drawing/2014/main" id="{516F1B84-272F-2CC1-8CB2-9FFB73B65F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1131"/>
            <a:ext cx="2514600" cy="202686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8662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DA635D-4377-4D51-B3FB-5D5FC6C34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E734EE-2019-4A19-BF31-463E05779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8A0F93-36C1-44DC-8385-23E852AFD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C027CF-3938-4852-99F3-5B1DCAA28891}" type="datetimeFigureOut">
              <a:rPr lang="fi-FI" smtClean="0"/>
              <a:pPr/>
              <a:t>24.4.2024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8760194-D12A-4E17-8D25-3D38106CF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3963EC-3100-44FE-83E3-9E766641013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027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9D8784-4559-4CA2-85D2-A8FD00569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21332E7-AC31-4E36-88A2-4A8F44DF5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FE07192-2357-4FEF-A546-E612E8051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4142EFA-6AE2-4863-B74A-D51479FAA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27CF-3938-4852-99F3-5B1DCAA28891}" type="datetimeFigureOut">
              <a:rPr lang="fi-FI" smtClean="0"/>
              <a:t>24.4.2024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5B2E314-3169-4663-BE5D-FAB0A65E6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3098A50-E1F6-457B-8F4A-964D7B3BB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63EC-3100-44FE-83E3-9E76664101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48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7024DE5A-8E85-00EE-1965-565E115516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CC14DD69-5743-D58A-DB8C-F3387D97AEC0}"/>
              </a:ext>
            </a:extLst>
          </p:cNvPr>
          <p:cNvSpPr/>
          <p:nvPr userDrawn="1"/>
        </p:nvSpPr>
        <p:spPr>
          <a:xfrm>
            <a:off x="352697" y="365125"/>
            <a:ext cx="11423469" cy="5991225"/>
          </a:xfrm>
          <a:prstGeom prst="roundRect">
            <a:avLst>
              <a:gd name="adj" fmla="val 4566"/>
            </a:avLst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1896536-070A-45C3-826B-BF7EF6882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484EFB0-5759-4099-B2A6-31F386591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C207F68-2BDA-443B-9C9B-36A8544955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027CF-3938-4852-99F3-5B1DCAA28891}" type="datetimeFigureOut">
              <a:rPr lang="fi-FI" smtClean="0"/>
              <a:t>24.4.2024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548C609-FBEC-479C-9707-E39FB0C03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963EC-3100-44FE-83E3-9E7666410132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51A6C893-5E13-13D0-76C1-F7BC4CB4D5E9}"/>
              </a:ext>
            </a:extLst>
          </p:cNvPr>
          <p:cNvGrpSpPr/>
          <p:nvPr userDrawn="1"/>
        </p:nvGrpSpPr>
        <p:grpSpPr>
          <a:xfrm>
            <a:off x="5429297" y="6243491"/>
            <a:ext cx="1160916" cy="495591"/>
            <a:chOff x="5587640" y="6412462"/>
            <a:chExt cx="912223" cy="389425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8" name="Suorakulmio: Pyöristetyt kulmat 7">
              <a:extLst>
                <a:ext uri="{FF2B5EF4-FFF2-40B4-BE49-F238E27FC236}">
                  <a16:creationId xmlns:a16="http://schemas.microsoft.com/office/drawing/2014/main" id="{A533FBBB-68AF-C1D4-37D4-8E696E84C1C9}"/>
                </a:ext>
              </a:extLst>
            </p:cNvPr>
            <p:cNvSpPr/>
            <p:nvPr userDrawn="1"/>
          </p:nvSpPr>
          <p:spPr>
            <a:xfrm>
              <a:off x="5587640" y="6412462"/>
              <a:ext cx="912223" cy="3894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9" name="Kuva 8">
              <a:extLst>
                <a:ext uri="{FF2B5EF4-FFF2-40B4-BE49-F238E27FC236}">
                  <a16:creationId xmlns:a16="http://schemas.microsoft.com/office/drawing/2014/main" id="{784EB102-D978-0716-060B-F25F26F3D7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2268" y="6412462"/>
              <a:ext cx="809897" cy="389425"/>
            </a:xfrm>
            <a:prstGeom prst="rect">
              <a:avLst/>
            </a:prstGeom>
          </p:spPr>
        </p:pic>
      </p:grpSp>
      <p:sp>
        <p:nvSpPr>
          <p:cNvPr id="10" name="Ellipsi 9">
            <a:extLst>
              <a:ext uri="{FF2B5EF4-FFF2-40B4-BE49-F238E27FC236}">
                <a16:creationId xmlns:a16="http://schemas.microsoft.com/office/drawing/2014/main" id="{0A4A4E32-9680-9B18-3F86-D54ABA40F2D8}"/>
              </a:ext>
            </a:extLst>
          </p:cNvPr>
          <p:cNvSpPr/>
          <p:nvPr userDrawn="1"/>
        </p:nvSpPr>
        <p:spPr>
          <a:xfrm>
            <a:off x="11073983" y="-188736"/>
            <a:ext cx="1363981" cy="12443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A731AE1-DB22-F237-3A7D-A53E3BFF18A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322" y="-27043"/>
            <a:ext cx="1121347" cy="10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5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3" r:id="rId4"/>
    <p:sldLayoutId id="2147483662" r:id="rId5"/>
    <p:sldLayoutId id="2147483660" r:id="rId6"/>
    <p:sldLayoutId id="2147483661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vogrow.fi/2023/09/22/monipaikkaisuu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vogrow.fi/tietoa-meista/hankkeet/ikaasumisenmasterplan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F9C4367-C35A-F0C2-9A09-8351AD10F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8114" y="1240981"/>
            <a:ext cx="6569886" cy="2268982"/>
          </a:xfrm>
        </p:spPr>
        <p:txBody>
          <a:bodyPr>
            <a:normAutofit fontScale="90000"/>
          </a:bodyPr>
          <a:lstStyle/>
          <a:p>
            <a:r>
              <a:rPr lang="fi-FI" dirty="0"/>
              <a:t>Asumisen kehittämistyötä SavoGrown kunnissa</a:t>
            </a:r>
          </a:p>
        </p:txBody>
      </p:sp>
      <p:sp>
        <p:nvSpPr>
          <p:cNvPr id="10" name="Alaotsikko 9">
            <a:extLst>
              <a:ext uri="{FF2B5EF4-FFF2-40B4-BE49-F238E27FC236}">
                <a16:creationId xmlns:a16="http://schemas.microsoft.com/office/drawing/2014/main" id="{950F8B06-BEAA-A55E-2380-B2B3B6FD9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8114" y="3684298"/>
            <a:ext cx="6569886" cy="1573502"/>
          </a:xfrm>
        </p:spPr>
        <p:txBody>
          <a:bodyPr/>
          <a:lstStyle/>
          <a:p>
            <a:r>
              <a:rPr lang="fi-FI" dirty="0"/>
              <a:t>23.4.2024 Sanna Kauvosaari</a:t>
            </a:r>
          </a:p>
          <a:p>
            <a:r>
              <a:rPr lang="fi-FI" dirty="0"/>
              <a:t>Koonti SavoGrown alueella toteutetuista kehittämistoimista koskien asumista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8BB1FF9-2723-6E5E-0D47-4EB09960A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86" y="1106064"/>
            <a:ext cx="3237257" cy="4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87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B1328DE-2B5D-B458-6D73-F409CC3D3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1774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l"/>
            <a:endParaRPr lang="fi-FI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b="1" dirty="0"/>
              <a:t>Mitä ratkottiin? </a:t>
            </a:r>
          </a:p>
          <a:p>
            <a:pPr marL="0" indent="0">
              <a:buNone/>
            </a:pPr>
            <a:r>
              <a:rPr lang="fi-FI" dirty="0"/>
              <a:t>Voitaisiinko kuntien omistamalla asunto-osuuskunnalla saada uusia kohtuuhintaisia asumisvaihtoehtoja maaseutualueen kuntiin?</a:t>
            </a:r>
          </a:p>
          <a:p>
            <a:pPr marL="0" indent="0">
              <a:buNone/>
            </a:pPr>
            <a:r>
              <a:rPr lang="fi-FI" b="1" dirty="0"/>
              <a:t>Mikä oli lopputulema?</a:t>
            </a:r>
            <a:endParaRPr lang="fi-FI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SG kuntien Yhteinen asunto-osuuskunta ei hallinnollisesti järkevä, mutta kuntakohtaisena </a:t>
            </a:r>
            <a:r>
              <a:rPr lang="fi-FI" dirty="0" err="1"/>
              <a:t>asuntoOSK</a:t>
            </a:r>
            <a:r>
              <a:rPr lang="fi-FI" dirty="0"/>
              <a:t> –toimintamalli voisi toimia.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 err="1"/>
              <a:t>AsuntoOSK:n</a:t>
            </a:r>
            <a:r>
              <a:rPr lang="fi-FI" dirty="0"/>
              <a:t> rahoitukselle ei ole rahalaitosten tai tukirahoituksen osalta oikein selkeää omaa mallia – vaatisi selkiyttämistä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 err="1"/>
              <a:t>AsuntoOSK:lla</a:t>
            </a:r>
            <a:r>
              <a:rPr lang="fi-FI" dirty="0"/>
              <a:t> ei ole lakiin perustuvaa yhteisömuotoa, vrt. Asunto-osakeyhtiö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b="1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AB16B241-ADB1-E432-AF3F-BD0126D12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53" y="175199"/>
            <a:ext cx="12140119" cy="1325563"/>
          </a:xfrm>
        </p:spPr>
        <p:txBody>
          <a:bodyPr>
            <a:normAutofit/>
          </a:bodyPr>
          <a:lstStyle/>
          <a:p>
            <a:r>
              <a:rPr lang="fi-FI" sz="3600" b="1" dirty="0"/>
              <a:t>Asunto-osuuskunnalla vetovoimaa 1.11.2020-30.6.2021</a:t>
            </a:r>
          </a:p>
        </p:txBody>
      </p:sp>
    </p:spTree>
    <p:extLst>
      <p:ext uri="{BB962C8B-B14F-4D97-AF65-F5344CB8AC3E}">
        <p14:creationId xmlns:p14="http://schemas.microsoft.com/office/powerpoint/2010/main" val="2778558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7BF47E-71ED-C466-7399-4CC278DEC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Monipaikkaisuushanke 1.10.2021-31.12.2023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8A2F1732-C4ED-63C0-57C7-0B6395C4A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7524" y="1408670"/>
            <a:ext cx="9846275" cy="44764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b="1" dirty="0"/>
              <a:t>Mitä ratkottiin? </a:t>
            </a:r>
          </a:p>
          <a:p>
            <a:pPr marL="0" indent="0">
              <a:buNone/>
            </a:pPr>
            <a:r>
              <a:rPr lang="fi-FI" dirty="0"/>
              <a:t>Millä tavoin monipaikkaisuudesta saataisiin kerättyä tarkkaa dataa Pohjois-Savossa (kyselyt, teleoperaattoridata tms.), ja miten sitä voitaisiin hyödyntää?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Mikä oli lopputulema?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Kerättiin paljon uutta tietoa monipaikkaisuuden nykytilasta ja vaikutuksista, aluetaloudellisista vaikutuksista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45 toimenpide-ehdotusta monipaikkaisten huomioimiseksi kunnissa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monipaikkaisuuden monet kasvot-julkaisu</a:t>
            </a:r>
          </a:p>
          <a:p>
            <a:pPr marL="0" indent="0">
              <a:buNone/>
            </a:pPr>
            <a:r>
              <a:rPr lang="fi-FI" dirty="0"/>
              <a:t>HOX! Monipaikkaiset </a:t>
            </a:r>
            <a:r>
              <a:rPr lang="fi-FI"/>
              <a:t>ovat potentiaalinen </a:t>
            </a:r>
            <a:r>
              <a:rPr lang="fi-FI" dirty="0"/>
              <a:t>kuntaan muuttajaryhmä – pitäisi huomioida kuntamarkkinoinnissa, </a:t>
            </a:r>
            <a:r>
              <a:rPr lang="fi-FI" b="1" dirty="0"/>
              <a:t>ehkäpä vuokra-asuminen aluksi vaihtoehtona tutustua kuntaan?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>
                <a:hlinkClick r:id="rId2"/>
              </a:rPr>
              <a:t>https://www.savogrow.fi/2023/09/22/monipaikkaisuus/</a:t>
            </a: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9107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84E9A86-0F20-5130-58EE-C53A9FBC1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/>
              <a:t>Toimeksianto: </a:t>
            </a:r>
          </a:p>
          <a:p>
            <a:pPr marL="0" indent="0">
              <a:buNone/>
            </a:pPr>
            <a:r>
              <a:rPr lang="fi-FI" dirty="0"/>
              <a:t>Tehdä esitys senioriasumisen alueellisista ratkaisuista, yhteisistä toimenpiteistä kotona asumisen tukemiseksi sekä </a:t>
            </a:r>
            <a:r>
              <a:rPr lang="fi-FI" b="1" dirty="0"/>
              <a:t>esityksiä uusista yhteisö- ja välimuotoisen asumisen ratkaisuista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Mikä oli lopputulema?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b="1" dirty="0"/>
              <a:t> </a:t>
            </a:r>
            <a:r>
              <a:rPr lang="fi-FI" dirty="0"/>
              <a:t>Ikäasumisen toimenpideohjelma </a:t>
            </a:r>
            <a:r>
              <a:rPr lang="fi-FI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https://www.savogrow.fi/ikaasumisenmasterplan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i-FI" b="1" dirty="0"/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AA7D5D31-C089-450C-C3B9-437CED04A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68" y="681037"/>
            <a:ext cx="11352179" cy="1325563"/>
          </a:xfrm>
        </p:spPr>
        <p:txBody>
          <a:bodyPr>
            <a:normAutofit/>
          </a:bodyPr>
          <a:lstStyle/>
          <a:p>
            <a:r>
              <a:rPr lang="fi-FI" sz="4000" b="1" dirty="0"/>
              <a:t>Ikääntyvien asumisen Master Plan 1.11.2021-30.9.2022</a:t>
            </a:r>
          </a:p>
        </p:txBody>
      </p:sp>
    </p:spTree>
    <p:extLst>
      <p:ext uri="{BB962C8B-B14F-4D97-AF65-F5344CB8AC3E}">
        <p14:creationId xmlns:p14="http://schemas.microsoft.com/office/powerpoint/2010/main" val="2316568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E8A5BC-83E1-1777-3B21-AD418C1B0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7698" y="1268863"/>
            <a:ext cx="9479692" cy="4351338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A) kehitetään kuntien asuntopoliittisia linjauksia</a:t>
            </a:r>
          </a:p>
          <a:p>
            <a:pPr marL="0" indent="0">
              <a:buNone/>
            </a:pPr>
            <a:r>
              <a:rPr lang="fi-FI" dirty="0"/>
              <a:t>B) </a:t>
            </a:r>
            <a:r>
              <a:rPr lang="en-GB" b="0" i="0" u="none" strike="noStrike" dirty="0" err="1">
                <a:effectLst/>
                <a:latin typeface="Söhne"/>
              </a:rPr>
              <a:t>Mallinnetaan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uudenlaisia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maaseutuasumisen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ideoita</a:t>
            </a:r>
            <a:r>
              <a:rPr lang="en-GB" b="0" i="0" u="none" strike="noStrike" dirty="0">
                <a:effectLst/>
                <a:latin typeface="Söhne"/>
              </a:rPr>
              <a:t>, </a:t>
            </a:r>
            <a:r>
              <a:rPr lang="en-GB" b="0" i="0" u="none" strike="noStrike" dirty="0" err="1">
                <a:effectLst/>
                <a:latin typeface="Söhne"/>
              </a:rPr>
              <a:t>laaditaan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suunnitelmia</a:t>
            </a:r>
            <a:r>
              <a:rPr lang="en-GB" b="0" i="0" u="none" strike="noStrike" dirty="0">
                <a:effectLst/>
                <a:latin typeface="Söhne"/>
              </a:rPr>
              <a:t>, </a:t>
            </a:r>
            <a:r>
              <a:rPr lang="en-GB" b="0" i="0" u="none" strike="noStrike" dirty="0" err="1">
                <a:effectLst/>
                <a:latin typeface="Söhne"/>
              </a:rPr>
              <a:t>joilla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kunnat</a:t>
            </a:r>
            <a:r>
              <a:rPr lang="en-GB" dirty="0">
                <a:latin typeface="Söhne"/>
              </a:rPr>
              <a:t> </a:t>
            </a:r>
            <a:r>
              <a:rPr lang="en-GB" dirty="0" err="1">
                <a:latin typeface="Söhne"/>
              </a:rPr>
              <a:t>edistävät</a:t>
            </a:r>
            <a:r>
              <a:rPr lang="en-GB" dirty="0">
                <a:latin typeface="Söhne"/>
              </a:rPr>
              <a:t> </a:t>
            </a:r>
            <a:r>
              <a:rPr lang="en-GB" dirty="0" err="1">
                <a:latin typeface="Söhne"/>
              </a:rPr>
              <a:t>rakennus</a:t>
            </a:r>
            <a:r>
              <a:rPr lang="en-GB" dirty="0">
                <a:latin typeface="Söhne"/>
              </a:rPr>
              <a:t>- ja </a:t>
            </a:r>
            <a:r>
              <a:rPr lang="en-GB" dirty="0" err="1">
                <a:latin typeface="Söhne"/>
              </a:rPr>
              <a:t>korjaushankkeita</a:t>
            </a:r>
            <a:r>
              <a:rPr lang="en-GB" dirty="0">
                <a:latin typeface="Söhne"/>
              </a:rPr>
              <a:t> </a:t>
            </a:r>
            <a:r>
              <a:rPr lang="en-GB" dirty="0" err="1">
                <a:latin typeface="Söhne"/>
              </a:rPr>
              <a:t>alueellaan</a:t>
            </a:r>
            <a:endParaRPr lang="en-GB" dirty="0">
              <a:latin typeface="Söhne"/>
            </a:endParaRPr>
          </a:p>
          <a:p>
            <a:pPr marL="0" indent="0">
              <a:buNone/>
            </a:pPr>
            <a:r>
              <a:rPr lang="en-GB" dirty="0">
                <a:latin typeface="Söhne"/>
              </a:rPr>
              <a:t>C) </a:t>
            </a:r>
            <a:r>
              <a:rPr lang="en-GB" dirty="0" err="1">
                <a:latin typeface="Söhne"/>
              </a:rPr>
              <a:t>Tuodaan</a:t>
            </a:r>
            <a:r>
              <a:rPr lang="en-GB" dirty="0">
                <a:latin typeface="Söhne"/>
              </a:rPr>
              <a:t> </a:t>
            </a:r>
            <a:r>
              <a:rPr lang="en-GB" dirty="0" err="1">
                <a:latin typeface="Söhne"/>
              </a:rPr>
              <a:t>näkyväksi</a:t>
            </a:r>
            <a:r>
              <a:rPr lang="en-GB" dirty="0">
                <a:latin typeface="Söhne"/>
              </a:rPr>
              <a:t> ja </a:t>
            </a:r>
            <a:r>
              <a:rPr lang="en-GB" dirty="0" err="1">
                <a:latin typeface="Söhne"/>
              </a:rPr>
              <a:t>kehitellään</a:t>
            </a:r>
            <a:r>
              <a:rPr lang="en-GB" dirty="0">
                <a:latin typeface="Söhne"/>
              </a:rPr>
              <a:t> </a:t>
            </a:r>
            <a:r>
              <a:rPr lang="en-GB" dirty="0" err="1">
                <a:latin typeface="Söhne"/>
              </a:rPr>
              <a:t>uusia</a:t>
            </a:r>
            <a:r>
              <a:rPr lang="en-GB" dirty="0">
                <a:latin typeface="Söhne"/>
              </a:rPr>
              <a:t> </a:t>
            </a:r>
            <a:r>
              <a:rPr lang="en-GB" dirty="0" err="1">
                <a:latin typeface="Söhne"/>
              </a:rPr>
              <a:t>rahoitusmalleja</a:t>
            </a:r>
            <a:r>
              <a:rPr lang="en-GB" dirty="0">
                <a:latin typeface="Söhne"/>
              </a:rPr>
              <a:t>, </a:t>
            </a:r>
            <a:r>
              <a:rPr lang="en-GB" dirty="0" err="1">
                <a:latin typeface="Söhne"/>
              </a:rPr>
              <a:t>jotta</a:t>
            </a:r>
            <a:r>
              <a:rPr lang="en-GB" dirty="0">
                <a:latin typeface="Söhne"/>
              </a:rPr>
              <a:t> </a:t>
            </a:r>
            <a:r>
              <a:rPr lang="en-GB" dirty="0" err="1">
                <a:latin typeface="Söhne"/>
              </a:rPr>
              <a:t>maaseutualueelle</a:t>
            </a:r>
            <a:r>
              <a:rPr lang="en-GB" dirty="0">
                <a:latin typeface="Söhne"/>
              </a:rPr>
              <a:t> </a:t>
            </a:r>
            <a:r>
              <a:rPr lang="en-GB" dirty="0" err="1">
                <a:latin typeface="Söhne"/>
              </a:rPr>
              <a:t>saataisiin</a:t>
            </a:r>
            <a:r>
              <a:rPr lang="en-GB" dirty="0">
                <a:latin typeface="Söhne"/>
              </a:rPr>
              <a:t> </a:t>
            </a:r>
            <a:r>
              <a:rPr lang="en-GB" dirty="0" err="1">
                <a:latin typeface="Söhne"/>
              </a:rPr>
              <a:t>myös</a:t>
            </a:r>
            <a:r>
              <a:rPr lang="en-GB" dirty="0">
                <a:latin typeface="Söhne"/>
              </a:rPr>
              <a:t> </a:t>
            </a:r>
            <a:r>
              <a:rPr lang="en-GB" dirty="0" err="1">
                <a:latin typeface="Söhne"/>
              </a:rPr>
              <a:t>uudistuotantoa</a:t>
            </a:r>
            <a:r>
              <a:rPr lang="en-GB" dirty="0">
                <a:latin typeface="Söhne"/>
              </a:rPr>
              <a:t>, </a:t>
            </a:r>
            <a:r>
              <a:rPr lang="en-GB" dirty="0" err="1">
                <a:latin typeface="Söhne"/>
              </a:rPr>
              <a:t>asukas</a:t>
            </a:r>
            <a:r>
              <a:rPr lang="en-GB" dirty="0">
                <a:latin typeface="Söhne"/>
              </a:rPr>
              <a:t> </a:t>
            </a:r>
            <a:r>
              <a:rPr lang="en-GB" dirty="0" err="1">
                <a:latin typeface="Söhne"/>
              </a:rPr>
              <a:t>pääsisi</a:t>
            </a:r>
            <a:r>
              <a:rPr lang="en-GB" dirty="0">
                <a:latin typeface="Söhne"/>
              </a:rPr>
              <a:t> </a:t>
            </a:r>
            <a:r>
              <a:rPr lang="en-GB" dirty="0" err="1">
                <a:latin typeface="Söhne"/>
              </a:rPr>
              <a:t>myös</a:t>
            </a:r>
            <a:r>
              <a:rPr lang="en-GB" dirty="0">
                <a:latin typeface="Söhne"/>
              </a:rPr>
              <a:t> </a:t>
            </a:r>
            <a:r>
              <a:rPr lang="en-GB" dirty="0" err="1">
                <a:latin typeface="Söhne"/>
              </a:rPr>
              <a:t>pienemmällä</a:t>
            </a:r>
            <a:r>
              <a:rPr lang="en-GB" dirty="0">
                <a:latin typeface="Söhne"/>
              </a:rPr>
              <a:t> </a:t>
            </a:r>
            <a:r>
              <a:rPr lang="en-GB" dirty="0" err="1">
                <a:latin typeface="Söhne"/>
              </a:rPr>
              <a:t>maksuosuudella</a:t>
            </a:r>
            <a:r>
              <a:rPr lang="en-GB" dirty="0">
                <a:latin typeface="Söhne"/>
              </a:rPr>
              <a:t> </a:t>
            </a:r>
            <a:r>
              <a:rPr lang="en-GB" dirty="0" err="1">
                <a:latin typeface="Söhne"/>
              </a:rPr>
              <a:t>kiinni</a:t>
            </a:r>
            <a:r>
              <a:rPr lang="en-GB" dirty="0">
                <a:latin typeface="Söhne"/>
              </a:rPr>
              <a:t> </a:t>
            </a:r>
            <a:r>
              <a:rPr lang="en-GB" dirty="0" err="1">
                <a:latin typeface="Söhne"/>
              </a:rPr>
              <a:t>unelmiensa</a:t>
            </a:r>
            <a:r>
              <a:rPr lang="en-GB" dirty="0">
                <a:latin typeface="Söhne"/>
              </a:rPr>
              <a:t> </a:t>
            </a:r>
            <a:r>
              <a:rPr lang="en-GB" dirty="0" err="1">
                <a:latin typeface="Söhne"/>
              </a:rPr>
              <a:t>taloon</a:t>
            </a:r>
            <a:r>
              <a:rPr lang="en-GB" dirty="0">
                <a:latin typeface="Söhne"/>
              </a:rPr>
              <a:t>. 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F6A50A8-47DE-6E51-50DD-E98AD6CF7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830" y="606081"/>
            <a:ext cx="11479427" cy="1325563"/>
          </a:xfrm>
        </p:spPr>
        <p:txBody>
          <a:bodyPr>
            <a:normAutofit/>
          </a:bodyPr>
          <a:lstStyle/>
          <a:p>
            <a:r>
              <a:rPr lang="fi-FI" sz="4000" dirty="0"/>
              <a:t>Valmisteilla kehittämishanke, jossa 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8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AA824F4-5992-DA91-FD36-745732533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91" y="799862"/>
            <a:ext cx="10175769" cy="569602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BB8304E7-4964-C6AD-FFB5-5FDE994700A1}"/>
              </a:ext>
            </a:extLst>
          </p:cNvPr>
          <p:cNvSpPr txBox="1"/>
          <p:nvPr/>
        </p:nvSpPr>
        <p:spPr>
          <a:xfrm>
            <a:off x="1682674" y="362117"/>
            <a:ext cx="8871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Asumisen muodot ja mahdollisuudet (ote ohjelmasta):</a:t>
            </a:r>
          </a:p>
        </p:txBody>
      </p:sp>
    </p:spTree>
    <p:extLst>
      <p:ext uri="{BB962C8B-B14F-4D97-AF65-F5344CB8AC3E}">
        <p14:creationId xmlns:p14="http://schemas.microsoft.com/office/powerpoint/2010/main" val="321878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EB5EB3B-CBCF-08CF-DC8A-B6BC03E9D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161" y="1522885"/>
            <a:ext cx="9636211" cy="4351338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Asumisen kehittämiseksi on tehty ns. pohjatyötä, mutta panokset/suunnitelmat jääneet ”piippuun”, ns. tuumailuiksi. Suunnitelmat edelleen hyödynnettävissä!!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EHKÄPÄ Syynä tälle : raha, intomielisyyden puute, ennakoivan otteen puute, muut päivänpolttavat menneet edelle, yhteiskunnalliset isot muutokset (Sote-uudistus, TE2024 –uudistus, huoli valtionosuuksien leikkauksesta tms.)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/>
              <a:t>+ Toisaalta </a:t>
            </a:r>
            <a:r>
              <a:rPr lang="fi-FI" dirty="0"/>
              <a:t>taas mm. osallistava kumppanuus onkin sitten edennyt; esim. kansalaispaneeli, osallistava budjetointi, kumppanuuspöytätoiminta jne. 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7A713281-E59C-564D-EB76-80D1C5A6C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Yhteenvetona todettua:</a:t>
            </a:r>
          </a:p>
        </p:txBody>
      </p:sp>
    </p:spTree>
    <p:extLst>
      <p:ext uri="{BB962C8B-B14F-4D97-AF65-F5344CB8AC3E}">
        <p14:creationId xmlns:p14="http://schemas.microsoft.com/office/powerpoint/2010/main" val="330115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CEE6AD4C-9F6C-B341-8A84-0A7D7FF0B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89" y="1567542"/>
            <a:ext cx="3127554" cy="403917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6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22B3630-DC08-E338-5231-1804C024B4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659043"/>
            <a:ext cx="6466988" cy="1174836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06324985-57F2-41AF-5AFF-8E8D42CB02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140" y="1749777"/>
            <a:ext cx="3970743" cy="1909266"/>
          </a:xfrm>
          <a:prstGeom prst="rect">
            <a:avLst/>
          </a:prstGeom>
        </p:spPr>
      </p:pic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4A6FEBE-518B-96AF-95E3-1E0F97DE1C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47261"/>
            <a:ext cx="1935035" cy="32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57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9367c8-012b-4dbe-8680-9b3066f0b481">
      <Terms xmlns="http://schemas.microsoft.com/office/infopath/2007/PartnerControls"/>
    </lcf76f155ced4ddcb4097134ff3c332f>
    <TaxCatchAll xmlns="d0bcdda5-6822-4f1c-bdf6-7a86160e6fa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753B9CA71995049BCCB5290FE2CFBE9" ma:contentTypeVersion="12" ma:contentTypeDescription="Luo uusi asiakirja." ma:contentTypeScope="" ma:versionID="cfd5dd9b24912768565ac90b07d027f3">
  <xsd:schema xmlns:xsd="http://www.w3.org/2001/XMLSchema" xmlns:xs="http://www.w3.org/2001/XMLSchema" xmlns:p="http://schemas.microsoft.com/office/2006/metadata/properties" xmlns:ns2="a39367c8-012b-4dbe-8680-9b3066f0b481" xmlns:ns3="d0bcdda5-6822-4f1c-bdf6-7a86160e6fa6" targetNamespace="http://schemas.microsoft.com/office/2006/metadata/properties" ma:root="true" ma:fieldsID="729b739f125795181287f511f5b22aa7" ns2:_="" ns3:_="">
    <xsd:import namespace="a39367c8-012b-4dbe-8680-9b3066f0b481"/>
    <xsd:import namespace="d0bcdda5-6822-4f1c-bdf6-7a86160e6f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367c8-012b-4dbe-8680-9b3066f0b4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Kuvien tunnisteet" ma:readOnly="false" ma:fieldId="{5cf76f15-5ced-4ddc-b409-7134ff3c332f}" ma:taxonomyMulti="true" ma:sspId="89b0ad0d-e980-48db-9101-0d89e1a2f3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bcdda5-6822-4f1c-bdf6-7a86160e6fa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e596a9e-8f66-4fb8-a55f-fd41396118e9}" ma:internalName="TaxCatchAll" ma:showField="CatchAllData" ma:web="d0bcdda5-6822-4f1c-bdf6-7a86160e6f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EA3344-9641-420C-A6B3-AE54783555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76EE0B-8EE3-4513-868B-1D2275900EAD}">
  <ds:schemaRefs>
    <ds:schemaRef ds:uri="http://purl.org/dc/elements/1.1/"/>
    <ds:schemaRef ds:uri="http://schemas.microsoft.com/office/2006/metadata/properties"/>
    <ds:schemaRef ds:uri="a39367c8-012b-4dbe-8680-9b3066f0b48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d0bcdda5-6822-4f1c-bdf6-7a86160e6fa6"/>
  </ds:schemaRefs>
</ds:datastoreItem>
</file>

<file path=customXml/itemProps3.xml><?xml version="1.0" encoding="utf-8"?>
<ds:datastoreItem xmlns:ds="http://schemas.openxmlformats.org/officeDocument/2006/customXml" ds:itemID="{9655B32B-E6ED-41BB-922C-8ABA16F98B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9367c8-012b-4dbe-8680-9b3066f0b481"/>
    <ds:schemaRef ds:uri="d0bcdda5-6822-4f1c-bdf6-7a86160e6f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346</Words>
  <Application>Microsoft Office PowerPoint</Application>
  <PresentationFormat>Laajakuva</PresentationFormat>
  <Paragraphs>42</Paragraphs>
  <Slides>8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Söhne</vt:lpstr>
      <vt:lpstr>Wingdings</vt:lpstr>
      <vt:lpstr>Office-teema</vt:lpstr>
      <vt:lpstr>Asumisen kehittämistyötä SavoGrown kunnissa</vt:lpstr>
      <vt:lpstr>Asunto-osuuskunnalla vetovoimaa 1.11.2020-30.6.2021</vt:lpstr>
      <vt:lpstr>Monipaikkaisuushanke 1.10.2021-31.12.2023</vt:lpstr>
      <vt:lpstr>Ikääntyvien asumisen Master Plan 1.11.2021-30.9.2022</vt:lpstr>
      <vt:lpstr>Valmisteilla kehittämishanke, jossa  </vt:lpstr>
      <vt:lpstr>PowerPoint-esitys</vt:lpstr>
      <vt:lpstr>Yhteenvetona todettua: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Sanna Kauvosaari</dc:creator>
  <cp:lastModifiedBy>Merja Koivula-Laukka</cp:lastModifiedBy>
  <cp:revision>3</cp:revision>
  <dcterms:created xsi:type="dcterms:W3CDTF">2021-03-17T12:53:40Z</dcterms:created>
  <dcterms:modified xsi:type="dcterms:W3CDTF">2024-04-24T07:29:35Z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0x010100E753B9CA71995049BCCB5290FE2CFBE9</vt:lpwstr>
  </property>
</Properties>
</file>