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2" r:id="rId10"/>
    <p:sldId id="266" r:id="rId11"/>
    <p:sldId id="276" r:id="rId12"/>
    <p:sldId id="277" r:id="rId13"/>
    <p:sldId id="267" r:id="rId14"/>
    <p:sldId id="268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89088-035E-4B31-AC01-72D915E6DC85}" type="datetimeFigureOut">
              <a:rPr lang="fi-FI" smtClean="0"/>
              <a:t>26.9.2023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F8BD8-C67C-4352-8590-798E41FBB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110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3F8BD8-C67C-4352-8590-798E41FBB962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83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A8D301-4141-F4F4-BF36-D098DF9DF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685801"/>
            <a:ext cx="8915399" cy="1600200"/>
          </a:xfrm>
        </p:spPr>
        <p:txBody>
          <a:bodyPr>
            <a:normAutofit/>
          </a:bodyPr>
          <a:lstStyle/>
          <a:p>
            <a:r>
              <a:rPr lang="fi-FI" sz="3200" dirty="0">
                <a:solidFill>
                  <a:srgbClr val="0B4064"/>
                </a:solidFill>
                <a:latin typeface="Montserrat" panose="00000500000000000000" pitchFamily="50" charset="0"/>
              </a:rPr>
              <a:t>KOULURUOKAILUKYSELYN TULOSTEN YHTEENVEDOT</a:t>
            </a:r>
            <a:br>
              <a:rPr lang="fi-FI" sz="3200" dirty="0">
                <a:solidFill>
                  <a:srgbClr val="0B4064"/>
                </a:solidFill>
                <a:latin typeface="Montserrat" panose="00000500000000000000" pitchFamily="50" charset="0"/>
              </a:rPr>
            </a:br>
            <a:r>
              <a:rPr lang="fi-FI" sz="3200" dirty="0">
                <a:solidFill>
                  <a:srgbClr val="0B4064"/>
                </a:solidFill>
                <a:latin typeface="Montserrat" panose="00000500000000000000" pitchFamily="50" charset="0"/>
              </a:rPr>
              <a:t>KEVÄT 2023 JA SYKSY 2022</a:t>
            </a:r>
            <a:endParaRPr lang="fi-FI" sz="32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AF9C546-8DF1-C5AA-4A77-82A6421EC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990850"/>
            <a:ext cx="8915399" cy="3467099"/>
          </a:xfrm>
        </p:spPr>
        <p:txBody>
          <a:bodyPr>
            <a:normAutofit/>
          </a:bodyPr>
          <a:lstStyle/>
          <a:p>
            <a:r>
              <a:rPr lang="fi-FI" dirty="0">
                <a:latin typeface="Montserrat" panose="00000500000000000000" pitchFamily="50" charset="0"/>
              </a:rPr>
              <a:t>KEVÄTKYSELY WILMASSA AJALLA 20.4.-30.4.2023</a:t>
            </a:r>
          </a:p>
          <a:p>
            <a:r>
              <a:rPr lang="fi-FI" dirty="0">
                <a:latin typeface="Montserrat" panose="00000500000000000000" pitchFamily="50" charset="0"/>
              </a:rPr>
              <a:t>KYSELYÄ JATKETTIN VIELÄ 5.5.2023 SAAKKA</a:t>
            </a:r>
          </a:p>
          <a:p>
            <a:r>
              <a:rPr lang="fi-FI" sz="1800">
                <a:latin typeface="Montserrat" panose="00000500000000000000" pitchFamily="50" charset="0"/>
              </a:rPr>
              <a:t>SYKSYKYSELY </a:t>
            </a:r>
            <a:r>
              <a:rPr lang="fi-FI" sz="1800" dirty="0">
                <a:latin typeface="Montserrat" panose="00000500000000000000" pitchFamily="50" charset="0"/>
              </a:rPr>
              <a:t>WILMASSA AJALLA 26.9.-2.10.2022</a:t>
            </a:r>
          </a:p>
          <a:p>
            <a:endParaRPr lang="fi-FI" sz="1800" dirty="0">
              <a:latin typeface="Montserrat" panose="00000500000000000000" pitchFamily="50" charset="0"/>
            </a:endParaRPr>
          </a:p>
          <a:p>
            <a:pPr algn="l"/>
            <a:r>
              <a:rPr lang="fi-FI" sz="1800" dirty="0">
                <a:latin typeface="Montserrat" panose="00000500000000000000" pitchFamily="50" charset="0"/>
              </a:rPr>
              <a:t>KYSELY  LÄHETETTIIN: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1800" dirty="0">
                <a:latin typeface="Montserrat" panose="00000500000000000000" pitchFamily="50" charset="0"/>
              </a:rPr>
              <a:t>HENKILÖSTÖ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1800" dirty="0">
                <a:latin typeface="Montserrat" panose="00000500000000000000" pitchFamily="50" charset="0"/>
              </a:rPr>
              <a:t>HUOLTAJAT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1800" dirty="0">
                <a:latin typeface="Montserrat" panose="00000500000000000000" pitchFamily="50" charset="0"/>
              </a:rPr>
              <a:t>OPPILAAT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972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84230850-5E43-A236-E5CE-423C906185F6}"/>
              </a:ext>
            </a:extLst>
          </p:cNvPr>
          <p:cNvSpPr txBox="1"/>
          <p:nvPr/>
        </p:nvSpPr>
        <p:spPr>
          <a:xfrm>
            <a:off x="1520191" y="695325"/>
            <a:ext cx="10062210" cy="459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>
                <a:latin typeface="Montserrat" panose="00000500000000000000" pitchFamily="50" charset="0"/>
              </a:rPr>
              <a:t>TIEDÄTKÖ, MITKÄ OVAT KOULURUOKAILUSUOSITUKSET?</a:t>
            </a:r>
            <a:endParaRPr lang="fi-FI" sz="24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FD835DE-107B-DAF2-7B84-4F1948BFAF33}"/>
              </a:ext>
            </a:extLst>
          </p:cNvPr>
          <p:cNvSpPr txBox="1"/>
          <p:nvPr/>
        </p:nvSpPr>
        <p:spPr>
          <a:xfrm>
            <a:off x="1343025" y="1387048"/>
            <a:ext cx="10687049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7600" lvl="8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					SYKSY 2022</a:t>
            </a:r>
          </a:p>
          <a:p>
            <a:pPr marL="0" indent="0">
              <a:buNone/>
            </a:pPr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33 KPL						40 KPL</a:t>
            </a:r>
          </a:p>
          <a:p>
            <a:pPr marL="0" indent="0">
              <a:buNone/>
            </a:pPr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KYLLÄ							78,8 %		 				70 %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								21,2 %		 				30 %</a:t>
            </a:r>
          </a:p>
          <a:p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2400" dirty="0">
                <a:latin typeface="Montserrat" panose="00000500000000000000" pitchFamily="50" charset="0"/>
              </a:rPr>
              <a:t>KIINNOSTUNUT OSALLISTUMAAN RUOKARAATITOIMINTAAN:</a:t>
            </a:r>
          </a:p>
          <a:p>
            <a:pPr marL="0" indent="0">
              <a:buNone/>
            </a:pPr>
            <a:endParaRPr lang="fi-FI" sz="2400" dirty="0">
              <a:latin typeface="Montserrat" panose="00000500000000000000" pitchFamily="50" charset="0"/>
            </a:endParaRPr>
          </a:p>
          <a:p>
            <a:pPr marL="3657600" lvl="8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					SYKSY 2022</a:t>
            </a:r>
          </a:p>
          <a:p>
            <a:pPr marL="0" indent="0">
              <a:buNone/>
            </a:pPr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KYLLÄ							24,2 %						25 %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								75,8 %						75 %</a:t>
            </a:r>
          </a:p>
        </p:txBody>
      </p:sp>
    </p:spTree>
    <p:extLst>
      <p:ext uri="{BB962C8B-B14F-4D97-AF65-F5344CB8AC3E}">
        <p14:creationId xmlns:p14="http://schemas.microsoft.com/office/powerpoint/2010/main" val="223255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845886-2C90-BECA-8B0F-37C33771A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40706"/>
          </a:xfrm>
        </p:spPr>
        <p:txBody>
          <a:bodyPr>
            <a:normAutofit fontScale="90000"/>
          </a:bodyPr>
          <a:lstStyle/>
          <a:p>
            <a:r>
              <a:rPr lang="fi-FI" sz="2400" dirty="0">
                <a:latin typeface="Montserrat" panose="00000500000000000000" pitchFamily="2" charset="0"/>
              </a:rPr>
              <a:t>MILLAINEN MIELIKUVA KOULUN- JA VARHAISKASVATUKSEN RUUASTA?</a:t>
            </a:r>
            <a:br>
              <a:rPr lang="fi-FI" sz="2400" dirty="0"/>
            </a:br>
            <a:br>
              <a:rPr lang="fi-FI" sz="2400" dirty="0"/>
            </a:br>
            <a:br>
              <a:rPr lang="fi-FI" sz="2400" dirty="0"/>
            </a:br>
            <a:r>
              <a:rPr lang="fi-FI" sz="2400" b="1" u="sng" dirty="0">
                <a:solidFill>
                  <a:srgbClr val="00B050"/>
                </a:solidFill>
              </a:rPr>
              <a:t>KEVÄT 2023</a:t>
            </a:r>
            <a:br>
              <a:rPr lang="fi-FI" sz="2400" b="1" u="sng" dirty="0"/>
            </a:br>
            <a:br>
              <a:rPr lang="fi-FI" sz="2400" b="1" u="sng" dirty="0"/>
            </a:br>
            <a:r>
              <a:rPr lang="fi-FI" sz="2400" dirty="0"/>
              <a:t>HYVÄÄ JA MONIPUOLISTA PERUSRUOKAA</a:t>
            </a:r>
            <a:br>
              <a:rPr lang="fi-FI" sz="2400" dirty="0"/>
            </a:br>
            <a:br>
              <a:rPr lang="fi-FI" sz="2400" b="1" u="sng" dirty="0"/>
            </a:br>
            <a:br>
              <a:rPr lang="fi-FI" sz="2400" b="1" u="sng" dirty="0"/>
            </a:br>
            <a:r>
              <a:rPr lang="fi-FI" sz="2400" b="1" u="sng" dirty="0">
                <a:solidFill>
                  <a:srgbClr val="C00000"/>
                </a:solidFill>
              </a:rPr>
              <a:t>SYKSY 2022</a:t>
            </a:r>
            <a:br>
              <a:rPr lang="fi-FI" sz="2400" b="1" u="sng" dirty="0">
                <a:solidFill>
                  <a:srgbClr val="C00000"/>
                </a:solidFill>
              </a:rPr>
            </a:br>
            <a:br>
              <a:rPr lang="fi-FI" sz="2400" b="1" u="sng" dirty="0">
                <a:solidFill>
                  <a:srgbClr val="C00000"/>
                </a:solidFill>
              </a:rPr>
            </a:br>
            <a:r>
              <a:rPr lang="fi-FI" sz="2400" dirty="0">
                <a:solidFill>
                  <a:schemeClr val="tx1"/>
                </a:solidFill>
              </a:rPr>
              <a:t>HYVÄÄ JA TERVEELLISTÄ</a:t>
            </a:r>
            <a:br>
              <a:rPr lang="fi-FI" sz="2400" dirty="0">
                <a:solidFill>
                  <a:schemeClr val="tx1"/>
                </a:solidFill>
              </a:rPr>
            </a:br>
            <a:br>
              <a:rPr lang="fi-FI" sz="2400" dirty="0">
                <a:solidFill>
                  <a:schemeClr val="tx1"/>
                </a:solidFill>
              </a:rPr>
            </a:br>
            <a:r>
              <a:rPr lang="fi-FI" sz="2400" dirty="0">
                <a:solidFill>
                  <a:schemeClr val="tx1"/>
                </a:solidFill>
              </a:rPr>
              <a:t>KASVIKSIA LISÄTTY LIIKAA RUOKIIN</a:t>
            </a:r>
            <a:br>
              <a:rPr lang="fi-FI" sz="2400" dirty="0">
                <a:solidFill>
                  <a:schemeClr val="tx1"/>
                </a:solidFill>
              </a:rPr>
            </a:br>
            <a:endParaRPr lang="fi-F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3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845886-2C90-BECA-8B0F-37C33771A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124" y="624110"/>
            <a:ext cx="9800099" cy="503354"/>
          </a:xfrm>
        </p:spPr>
        <p:txBody>
          <a:bodyPr>
            <a:normAutofit fontScale="90000"/>
          </a:bodyPr>
          <a:lstStyle/>
          <a:p>
            <a:r>
              <a:rPr lang="fi-FI" sz="2400" dirty="0">
                <a:latin typeface="Montserrat" panose="00000500000000000000" pitchFamily="2" charset="0"/>
              </a:rPr>
              <a:t>MITÄ MUUTOKSIA TOIVOTAAN?</a:t>
            </a:r>
            <a:br>
              <a:rPr lang="fi-FI" sz="2400" dirty="0"/>
            </a:br>
            <a:br>
              <a:rPr lang="fi-FI" sz="2400" dirty="0"/>
            </a:br>
            <a:br>
              <a:rPr lang="fi-FI" sz="2400" dirty="0"/>
            </a:br>
            <a:r>
              <a:rPr lang="fi-FI" sz="2400" b="1" u="sng" dirty="0">
                <a:solidFill>
                  <a:srgbClr val="00B050"/>
                </a:solidFill>
              </a:rPr>
              <a:t>KEVÄT 2023</a:t>
            </a:r>
            <a:br>
              <a:rPr lang="fi-FI" sz="2400" b="1" u="sng" dirty="0"/>
            </a:br>
            <a:br>
              <a:rPr lang="fi-FI" sz="2400" b="1" u="sng" dirty="0"/>
            </a:br>
            <a:r>
              <a:rPr lang="fi-FI" sz="2400" dirty="0"/>
              <a:t>* SALAATTEJA ENEMMÄN / SALAATTIBUFFA</a:t>
            </a:r>
            <a:br>
              <a:rPr lang="fi-FI" sz="2400" dirty="0"/>
            </a:br>
            <a:r>
              <a:rPr lang="fi-FI" sz="2400" dirty="0"/>
              <a:t>* SELKEITÄ RUOKIA</a:t>
            </a:r>
            <a:br>
              <a:rPr lang="fi-FI" sz="2400" dirty="0"/>
            </a:br>
            <a:r>
              <a:rPr lang="fi-FI" sz="2400" dirty="0"/>
              <a:t>* VÄLIPALALLE ENEMMÄN KASVIKSIA JA HEDELMIÄ JA MONIPUOLISUUTTA</a:t>
            </a:r>
            <a:br>
              <a:rPr lang="fi-FI" sz="2400" dirty="0"/>
            </a:br>
            <a:r>
              <a:rPr lang="fi-FI" sz="2400" dirty="0"/>
              <a:t>* RUOKARAUHAA</a:t>
            </a:r>
            <a:br>
              <a:rPr lang="fi-FI" sz="2400" b="1" u="sng" dirty="0"/>
            </a:br>
            <a:br>
              <a:rPr lang="fi-FI" sz="2400" b="1" u="sng" dirty="0">
                <a:solidFill>
                  <a:srgbClr val="C00000"/>
                </a:solidFill>
              </a:rPr>
            </a:br>
            <a:r>
              <a:rPr lang="fi-FI" sz="2400" b="1" u="sng" dirty="0">
                <a:solidFill>
                  <a:srgbClr val="C00000"/>
                </a:solidFill>
              </a:rPr>
              <a:t>SYKSY 2022</a:t>
            </a:r>
            <a:br>
              <a:rPr lang="fi-FI" sz="2400" b="1" u="sng" dirty="0">
                <a:solidFill>
                  <a:srgbClr val="C00000"/>
                </a:solidFill>
              </a:rPr>
            </a:br>
            <a:br>
              <a:rPr lang="fi-FI" sz="2400" b="1" u="sng" dirty="0">
                <a:solidFill>
                  <a:srgbClr val="C00000"/>
                </a:solidFill>
              </a:rPr>
            </a:br>
            <a:r>
              <a:rPr lang="fi-FI" sz="2400" dirty="0">
                <a:solidFill>
                  <a:srgbClr val="C00000"/>
                </a:solidFill>
              </a:rPr>
              <a:t>* KASVIKSET TARJOLLE ERIKSEEN, EI SEKOITETTUNA RUOKIIN</a:t>
            </a:r>
            <a:br>
              <a:rPr lang="fi-FI" sz="2400" dirty="0">
                <a:solidFill>
                  <a:srgbClr val="C00000"/>
                </a:solidFill>
              </a:rPr>
            </a:br>
            <a:r>
              <a:rPr lang="fi-FI" sz="2400" dirty="0">
                <a:solidFill>
                  <a:srgbClr val="C00000"/>
                </a:solidFill>
              </a:rPr>
              <a:t>* TOIVERUOKAPÄIVIÄ LISÄÄ</a:t>
            </a:r>
            <a:endParaRPr lang="fi-FI" sz="2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81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01623B08-CFD1-3F1C-7C17-653CFD2DF6C0}"/>
              </a:ext>
            </a:extLst>
          </p:cNvPr>
          <p:cNvSpPr txBox="1"/>
          <p:nvPr/>
        </p:nvSpPr>
        <p:spPr>
          <a:xfrm>
            <a:off x="3133725" y="2314575"/>
            <a:ext cx="7619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600" dirty="0">
                <a:solidFill>
                  <a:srgbClr val="0B4064"/>
                </a:solidFill>
                <a:latin typeface="Montserrat" panose="00000500000000000000" pitchFamily="50" charset="0"/>
              </a:rPr>
              <a:t>KOULURUOKAILUKYSELYN TULOKSET (OPPILAAT)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628651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4A9E0A18-36A0-B29F-62E8-78018387BF63}"/>
              </a:ext>
            </a:extLst>
          </p:cNvPr>
          <p:cNvSpPr txBox="1"/>
          <p:nvPr/>
        </p:nvSpPr>
        <p:spPr>
          <a:xfrm>
            <a:off x="2162175" y="2028616"/>
            <a:ext cx="98774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i-FI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KEVÄT 2023							SYKSY 2022</a:t>
            </a:r>
          </a:p>
          <a:p>
            <a:pPr marL="0" indent="0">
              <a:buNone/>
            </a:pPr>
            <a:r>
              <a:rPr lang="fi-FI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 169 KPL					  			219 KPL</a:t>
            </a:r>
          </a:p>
          <a:p>
            <a:pPr marL="0" indent="0">
              <a:buNone/>
            </a:pPr>
            <a:endParaRPr lang="fi-FI" sz="18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sz="18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MATTI LOHEN ALAKOULU 	(60)	35,5 %						(79)	36,1 %</a:t>
            </a:r>
          </a:p>
          <a:p>
            <a:pPr marL="0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MATTI LOHEN YLÄ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KOULU		(57)	33,7 %						(66)	30,1 %</a:t>
            </a: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LUKIO						(32)	19    %				     	    	(58)	 26,5 %</a:t>
            </a: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KERKONJOEN ALAKOULU	      	(20)	11,8 %				    	      	(16)	    7,3 %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4D34766B-B662-9B3D-2868-22759D5A969B}"/>
              </a:ext>
            </a:extLst>
          </p:cNvPr>
          <p:cNvSpPr txBox="1"/>
          <p:nvPr/>
        </p:nvSpPr>
        <p:spPr>
          <a:xfrm>
            <a:off x="2066925" y="914400"/>
            <a:ext cx="7077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>
                <a:latin typeface="Montserrat" panose="00000500000000000000" pitchFamily="50" charset="0"/>
              </a:rPr>
              <a:t>VASTAAJIEN MÄÄRÄT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181046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1F7C707E-B3D9-0DCF-9130-8A44C9A14A6E}"/>
              </a:ext>
            </a:extLst>
          </p:cNvPr>
          <p:cNvSpPr txBox="1"/>
          <p:nvPr/>
        </p:nvSpPr>
        <p:spPr>
          <a:xfrm>
            <a:off x="1724025" y="628650"/>
            <a:ext cx="74199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KUINKA MONENA PÄIVÄNÄ VIIKOSSA.. 					</a:t>
            </a:r>
          </a:p>
          <a:p>
            <a:pPr lvl="0">
              <a:defRPr/>
            </a:pPr>
            <a:r>
              <a:rPr kumimoji="0" lang="fi-FI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VASTAAJIEN MÄÄRÄ 172 KPL  </a:t>
            </a:r>
            <a:r>
              <a:rPr lang="fi-FI" b="1" dirty="0">
                <a:solidFill>
                  <a:srgbClr val="000000"/>
                </a:solidFill>
                <a:latin typeface="Montserrat" panose="00000500000000000000" pitchFamily="2" charset="0"/>
              </a:rPr>
              <a:t>V. 2023	</a:t>
            </a:r>
            <a:endParaRPr kumimoji="0" lang="fi-FI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1F1F7F3-2524-3DED-C809-4DCA17FF18E9}"/>
              </a:ext>
            </a:extLst>
          </p:cNvPr>
          <p:cNvSpPr txBox="1"/>
          <p:nvPr/>
        </p:nvSpPr>
        <p:spPr>
          <a:xfrm>
            <a:off x="485775" y="2390776"/>
            <a:ext cx="604837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 ÄYN SYÖMÄSSÄ KOULULOUNAAN?</a:t>
            </a:r>
          </a:p>
          <a:p>
            <a:endParaRPr lang="fi-FI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SYÖN LÄMPIMÄN KOULUATERIAN</a:t>
            </a:r>
          </a:p>
          <a:p>
            <a:endParaRPr lang="fi-FI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SYÖN VAIN LEIPÄÄ TAI SALAATTIA KOULUATERIALLA</a:t>
            </a:r>
          </a:p>
          <a:p>
            <a:endParaRPr lang="fi-FI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KORVAAN KOULUATERIAN OMILLA EVÄILLÄ</a:t>
            </a:r>
            <a:endParaRPr lang="fi-FI" sz="1400" dirty="0"/>
          </a:p>
        </p:txBody>
      </p:sp>
      <p:graphicFrame>
        <p:nvGraphicFramePr>
          <p:cNvPr id="6" name="Taulukko 6">
            <a:extLst>
              <a:ext uri="{FF2B5EF4-FFF2-40B4-BE49-F238E27FC236}">
                <a16:creationId xmlns:a16="http://schemas.microsoft.com/office/drawing/2014/main" id="{357BA0DF-B788-1518-141A-5622FB131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813820"/>
              </p:ext>
            </p:extLst>
          </p:nvPr>
        </p:nvGraphicFramePr>
        <p:xfrm>
          <a:off x="5114926" y="1940361"/>
          <a:ext cx="6324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275">
                  <a:extLst>
                    <a:ext uri="{9D8B030D-6E8A-4147-A177-3AD203B41FA5}">
                      <a16:colId xmlns:a16="http://schemas.microsoft.com/office/drawing/2014/main" val="307278152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94210854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73297189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4102669568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821512592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776399093"/>
                    </a:ext>
                  </a:extLst>
                </a:gridCol>
              </a:tblGrid>
              <a:tr h="360167">
                <a:tc>
                  <a:txBody>
                    <a:bodyPr/>
                    <a:lstStyle/>
                    <a:p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99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5%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122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499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dirty="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295483"/>
                  </a:ext>
                </a:extLst>
              </a:tr>
              <a:tr h="306435">
                <a:tc>
                  <a:txBody>
                    <a:bodyPr/>
                    <a:lstStyle/>
                    <a:p>
                      <a:r>
                        <a:rPr lang="fi-FI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15208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277D0B28-5AD8-53DE-9CF4-649E8E050938}"/>
              </a:ext>
            </a:extLst>
          </p:cNvPr>
          <p:cNvSpPr txBox="1"/>
          <p:nvPr/>
        </p:nvSpPr>
        <p:spPr>
          <a:xfrm>
            <a:off x="1943100" y="4010264"/>
            <a:ext cx="7753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KUINKA MONENA PÄIVÄNÄ VIIKOSSA.. 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VASTAAJIEN MÄÄRÄ 226 KPL  </a:t>
            </a: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V. 2022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DFDCF40D-C76F-81C5-A6EE-5147ACA1C3D3}"/>
              </a:ext>
            </a:extLst>
          </p:cNvPr>
          <p:cNvSpPr txBox="1"/>
          <p:nvPr/>
        </p:nvSpPr>
        <p:spPr>
          <a:xfrm>
            <a:off x="314326" y="5321975"/>
            <a:ext cx="604837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 ÄYN SYÖMÄSSÄ KOULULOUNAAN?</a:t>
            </a:r>
          </a:p>
          <a:p>
            <a:endParaRPr lang="fi-FI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SYÖN LÄMPIMÄN KOULUATERIAN</a:t>
            </a:r>
          </a:p>
          <a:p>
            <a:endParaRPr lang="fi-FI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SYÖN VAIN LEIPÄÄ TAI SALAATTIA KOULUATERIALLA</a:t>
            </a:r>
          </a:p>
          <a:p>
            <a:endParaRPr lang="fi-FI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400" dirty="0">
                <a:solidFill>
                  <a:srgbClr val="000000"/>
                </a:solidFill>
                <a:latin typeface="Arial" panose="020B0604020202020204" pitchFamily="34" charset="0"/>
              </a:rPr>
              <a:t>KORVAAN KOULUATERIAN OMILLA EVÄILLÄ</a:t>
            </a:r>
            <a:endParaRPr lang="fi-FI" sz="1400" dirty="0"/>
          </a:p>
        </p:txBody>
      </p:sp>
      <p:graphicFrame>
        <p:nvGraphicFramePr>
          <p:cNvPr id="12" name="Taulukko 11">
            <a:extLst>
              <a:ext uri="{FF2B5EF4-FFF2-40B4-BE49-F238E27FC236}">
                <a16:creationId xmlns:a16="http://schemas.microsoft.com/office/drawing/2014/main" id="{53930E3F-0C1C-3702-0FF2-B9BB1876D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48636"/>
              </p:ext>
            </p:extLst>
          </p:nvPr>
        </p:nvGraphicFramePr>
        <p:xfrm>
          <a:off x="5114926" y="4642427"/>
          <a:ext cx="6343649" cy="214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469">
                  <a:extLst>
                    <a:ext uri="{9D8B030D-6E8A-4147-A177-3AD203B41FA5}">
                      <a16:colId xmlns:a16="http://schemas.microsoft.com/office/drawing/2014/main" val="3304626147"/>
                    </a:ext>
                  </a:extLst>
                </a:gridCol>
                <a:gridCol w="1081636">
                  <a:extLst>
                    <a:ext uri="{9D8B030D-6E8A-4147-A177-3AD203B41FA5}">
                      <a16:colId xmlns:a16="http://schemas.microsoft.com/office/drawing/2014/main" val="1459479623"/>
                    </a:ext>
                  </a:extLst>
                </a:gridCol>
                <a:gridCol w="1081636">
                  <a:extLst>
                    <a:ext uri="{9D8B030D-6E8A-4147-A177-3AD203B41FA5}">
                      <a16:colId xmlns:a16="http://schemas.microsoft.com/office/drawing/2014/main" val="2454194335"/>
                    </a:ext>
                  </a:extLst>
                </a:gridCol>
                <a:gridCol w="1081636">
                  <a:extLst>
                    <a:ext uri="{9D8B030D-6E8A-4147-A177-3AD203B41FA5}">
                      <a16:colId xmlns:a16="http://schemas.microsoft.com/office/drawing/2014/main" val="217616193"/>
                    </a:ext>
                  </a:extLst>
                </a:gridCol>
                <a:gridCol w="1081636">
                  <a:extLst>
                    <a:ext uri="{9D8B030D-6E8A-4147-A177-3AD203B41FA5}">
                      <a16:colId xmlns:a16="http://schemas.microsoft.com/office/drawing/2014/main" val="4062287891"/>
                    </a:ext>
                  </a:extLst>
                </a:gridCol>
                <a:gridCol w="1081636">
                  <a:extLst>
                    <a:ext uri="{9D8B030D-6E8A-4147-A177-3AD203B41FA5}">
                      <a16:colId xmlns:a16="http://schemas.microsoft.com/office/drawing/2014/main" val="2181868383"/>
                    </a:ext>
                  </a:extLst>
                </a:gridCol>
              </a:tblGrid>
              <a:tr h="405780">
                <a:tc>
                  <a:txBody>
                    <a:bodyPr/>
                    <a:lstStyle/>
                    <a:p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89664"/>
                  </a:ext>
                </a:extLst>
              </a:tr>
              <a:tr h="625336">
                <a:tc>
                  <a:txBody>
                    <a:bodyPr/>
                    <a:lstStyle/>
                    <a:p>
                      <a:r>
                        <a:rPr lang="fi-FI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7%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10994"/>
                  </a:ext>
                </a:extLst>
              </a:tr>
              <a:tr h="357335">
                <a:tc>
                  <a:txBody>
                    <a:bodyPr/>
                    <a:lstStyle/>
                    <a:p>
                      <a:r>
                        <a:rPr lang="fi-FI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390759"/>
                  </a:ext>
                </a:extLst>
              </a:tr>
              <a:tr h="357335">
                <a:tc>
                  <a:txBody>
                    <a:bodyPr/>
                    <a:lstStyle/>
                    <a:p>
                      <a:r>
                        <a:rPr lang="fi-FI" dirty="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32180"/>
                  </a:ext>
                </a:extLst>
              </a:tr>
              <a:tr h="357335">
                <a:tc>
                  <a:txBody>
                    <a:bodyPr/>
                    <a:lstStyle/>
                    <a:p>
                      <a:r>
                        <a:rPr lang="fi-FI" dirty="0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910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336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5D4D4AC1-2D8A-C434-D9DE-03F7988DB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941474"/>
              </p:ext>
            </p:extLst>
          </p:nvPr>
        </p:nvGraphicFramePr>
        <p:xfrm>
          <a:off x="79899" y="686186"/>
          <a:ext cx="12136514" cy="617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3">
                  <a:extLst>
                    <a:ext uri="{9D8B030D-6E8A-4147-A177-3AD203B41FA5}">
                      <a16:colId xmlns:a16="http://schemas.microsoft.com/office/drawing/2014/main" val="2904935763"/>
                    </a:ext>
                  </a:extLst>
                </a:gridCol>
                <a:gridCol w="683009">
                  <a:extLst>
                    <a:ext uri="{9D8B030D-6E8A-4147-A177-3AD203B41FA5}">
                      <a16:colId xmlns:a16="http://schemas.microsoft.com/office/drawing/2014/main" val="3674950574"/>
                    </a:ext>
                  </a:extLst>
                </a:gridCol>
                <a:gridCol w="602771">
                  <a:extLst>
                    <a:ext uri="{9D8B030D-6E8A-4147-A177-3AD203B41FA5}">
                      <a16:colId xmlns:a16="http://schemas.microsoft.com/office/drawing/2014/main" val="42669185"/>
                    </a:ext>
                  </a:extLst>
                </a:gridCol>
                <a:gridCol w="729673">
                  <a:extLst>
                    <a:ext uri="{9D8B030D-6E8A-4147-A177-3AD203B41FA5}">
                      <a16:colId xmlns:a16="http://schemas.microsoft.com/office/drawing/2014/main" val="2805096706"/>
                    </a:ext>
                  </a:extLst>
                </a:gridCol>
                <a:gridCol w="683830">
                  <a:extLst>
                    <a:ext uri="{9D8B030D-6E8A-4147-A177-3AD203B41FA5}">
                      <a16:colId xmlns:a16="http://schemas.microsoft.com/office/drawing/2014/main" val="419828453"/>
                    </a:ext>
                  </a:extLst>
                </a:gridCol>
                <a:gridCol w="676797">
                  <a:extLst>
                    <a:ext uri="{9D8B030D-6E8A-4147-A177-3AD203B41FA5}">
                      <a16:colId xmlns:a16="http://schemas.microsoft.com/office/drawing/2014/main" val="2175150105"/>
                    </a:ext>
                  </a:extLst>
                </a:gridCol>
                <a:gridCol w="613347">
                  <a:extLst>
                    <a:ext uri="{9D8B030D-6E8A-4147-A177-3AD203B41FA5}">
                      <a16:colId xmlns:a16="http://schemas.microsoft.com/office/drawing/2014/main" val="309736911"/>
                    </a:ext>
                  </a:extLst>
                </a:gridCol>
                <a:gridCol w="719098">
                  <a:extLst>
                    <a:ext uri="{9D8B030D-6E8A-4147-A177-3AD203B41FA5}">
                      <a16:colId xmlns:a16="http://schemas.microsoft.com/office/drawing/2014/main" val="1250943932"/>
                    </a:ext>
                  </a:extLst>
                </a:gridCol>
                <a:gridCol w="603359">
                  <a:extLst>
                    <a:ext uri="{9D8B030D-6E8A-4147-A177-3AD203B41FA5}">
                      <a16:colId xmlns:a16="http://schemas.microsoft.com/office/drawing/2014/main" val="3955356656"/>
                    </a:ext>
                  </a:extLst>
                </a:gridCol>
                <a:gridCol w="665636">
                  <a:extLst>
                    <a:ext uri="{9D8B030D-6E8A-4147-A177-3AD203B41FA5}">
                      <a16:colId xmlns:a16="http://schemas.microsoft.com/office/drawing/2014/main" val="746024824"/>
                    </a:ext>
                  </a:extLst>
                </a:gridCol>
                <a:gridCol w="475875">
                  <a:extLst>
                    <a:ext uri="{9D8B030D-6E8A-4147-A177-3AD203B41FA5}">
                      <a16:colId xmlns:a16="http://schemas.microsoft.com/office/drawing/2014/main" val="1625271268"/>
                    </a:ext>
                  </a:extLst>
                </a:gridCol>
                <a:gridCol w="528748">
                  <a:extLst>
                    <a:ext uri="{9D8B030D-6E8A-4147-A177-3AD203B41FA5}">
                      <a16:colId xmlns:a16="http://schemas.microsoft.com/office/drawing/2014/main" val="3116277691"/>
                    </a:ext>
                  </a:extLst>
                </a:gridCol>
                <a:gridCol w="549898">
                  <a:extLst>
                    <a:ext uri="{9D8B030D-6E8A-4147-A177-3AD203B41FA5}">
                      <a16:colId xmlns:a16="http://schemas.microsoft.com/office/drawing/2014/main" val="4224065607"/>
                    </a:ext>
                  </a:extLst>
                </a:gridCol>
              </a:tblGrid>
              <a:tr h="566441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KYLLÄ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EI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USEIN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JOSKUS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KESKIARVO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sz="1400" dirty="0"/>
                        <a:t>MEDIAANI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62027"/>
                  </a:ext>
                </a:extLst>
              </a:tr>
              <a:tr h="566441">
                <a:tc>
                  <a:txBody>
                    <a:bodyPr/>
                    <a:lstStyle/>
                    <a:p>
                      <a:r>
                        <a:rPr lang="fi-FI" sz="1400" dirty="0"/>
                        <a:t>Kouluruoka pitää nälän pois koko koulupäivän?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18,0%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19,9%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16,3%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17,2%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26,2%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31,0%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39,5%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31,9%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3,0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7439375"/>
                  </a:ext>
                </a:extLst>
              </a:tr>
              <a:tr h="499801">
                <a:tc>
                  <a:txBody>
                    <a:bodyPr/>
                    <a:lstStyle/>
                    <a:p>
                      <a:r>
                        <a:rPr lang="fi-FI" sz="1400" dirty="0"/>
                        <a:t>Kouluruoka on tarpeeksi lämmintä?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50,6%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51,3%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5,8%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6,6%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30,8%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29,7%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12,8%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12,4%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30385224"/>
                  </a:ext>
                </a:extLst>
              </a:tr>
              <a:tr h="566441">
                <a:tc>
                  <a:txBody>
                    <a:bodyPr/>
                    <a:lstStyle/>
                    <a:p>
                      <a:r>
                        <a:rPr lang="fi-FI" sz="1400" dirty="0"/>
                        <a:t>Olen valmis maksamaan maksullisesta välipalasta?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24,3%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26,6%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53,5%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50,4%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2,9%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7,1%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13,4%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15,9%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9990117"/>
                  </a:ext>
                </a:extLst>
              </a:tr>
              <a:tr h="499801">
                <a:tc>
                  <a:txBody>
                    <a:bodyPr/>
                    <a:lstStyle/>
                    <a:p>
                      <a:r>
                        <a:rPr lang="fi-FI" sz="1400" dirty="0"/>
                        <a:t>Olen valmis maistamaan kasvisruokaa?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30,2%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38,5%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26,2%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27,4%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9,3%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9,7%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21,5%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24,4%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7807963"/>
                  </a:ext>
                </a:extLst>
              </a:tr>
              <a:tr h="566441">
                <a:tc>
                  <a:txBody>
                    <a:bodyPr/>
                    <a:lstStyle/>
                    <a:p>
                      <a:r>
                        <a:rPr lang="fi-FI" sz="1400" dirty="0"/>
                        <a:t>Olen ruokailussa kohtelias ja otan muut huomioon?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43%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68,1%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20,4%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20,8%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5,8%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9,3%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62105543"/>
                  </a:ext>
                </a:extLst>
              </a:tr>
              <a:tr h="499801">
                <a:tc>
                  <a:txBody>
                    <a:bodyPr/>
                    <a:lstStyle/>
                    <a:p>
                      <a:r>
                        <a:rPr lang="fi-FI" sz="1400" dirty="0"/>
                        <a:t>Kouluruokailun ajankohta on minulle sopiva?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71,5%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66,5%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8,2%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7,6%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18,0%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16,5%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8,1%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9,4%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6233687"/>
                  </a:ext>
                </a:extLst>
              </a:tr>
              <a:tr h="499801">
                <a:tc>
                  <a:txBody>
                    <a:bodyPr/>
                    <a:lstStyle/>
                    <a:p>
                      <a:r>
                        <a:rPr lang="fi-FI" sz="1400" dirty="0"/>
                        <a:t>Kouluruokailussa joutuu jonottamaan pitkään?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7,6%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10,6%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36,6%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40,3%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11,0%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8,4%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44,8%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40,7%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3,0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27373997"/>
                  </a:ext>
                </a:extLst>
              </a:tr>
              <a:tr h="499801">
                <a:tc>
                  <a:txBody>
                    <a:bodyPr/>
                    <a:lstStyle/>
                    <a:p>
                      <a:r>
                        <a:rPr lang="fi-FI" sz="1400" dirty="0"/>
                        <a:t>Kouluruokaa on riittävästi tarjolla?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52,3%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48,2%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6,4%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9,8%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29,1%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32,3%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12,2%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9,7%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5287491"/>
                  </a:ext>
                </a:extLst>
              </a:tr>
              <a:tr h="499801">
                <a:tc>
                  <a:txBody>
                    <a:bodyPr/>
                    <a:lstStyle/>
                    <a:p>
                      <a:r>
                        <a:rPr lang="fi-FI" sz="1400" dirty="0"/>
                        <a:t>Oppilasravintola on mielestäni viihtyisä?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45,3%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46,9%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20,0%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9,8%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21,8%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23,2%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12,9%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20,1%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2,0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2488594"/>
                  </a:ext>
                </a:extLst>
              </a:tr>
              <a:tr h="907247">
                <a:tc>
                  <a:txBody>
                    <a:bodyPr/>
                    <a:lstStyle/>
                    <a:p>
                      <a:r>
                        <a:rPr lang="fi-FI" sz="1400" dirty="0"/>
                        <a:t>Ruokailuun on varattu riittävästi aikaa ja ehdin syödä rauhassa?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65,1%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69,7%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8,1%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6,8%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14,0%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17,6%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12,8%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5,9%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>
                          <a:solidFill>
                            <a:srgbClr val="00B050"/>
                          </a:solidFill>
                        </a:rPr>
                        <a:t>1,6</a:t>
                      </a:r>
                      <a:endParaRPr lang="fi-FI" sz="1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1,0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>
                          <a:solidFill>
                            <a:srgbClr val="00B050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36493112"/>
                  </a:ext>
                </a:extLst>
              </a:tr>
            </a:tbl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9584F9A4-E592-A6F1-BD0B-0E48BB358F70}"/>
              </a:ext>
            </a:extLst>
          </p:cNvPr>
          <p:cNvSpPr txBox="1"/>
          <p:nvPr/>
        </p:nvSpPr>
        <p:spPr>
          <a:xfrm>
            <a:off x="218661" y="0"/>
            <a:ext cx="118399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latin typeface="Montserrat" panose="00000500000000000000" pitchFamily="50" charset="0"/>
              </a:rPr>
              <a:t>Vastauksia eri väittämiin kouluruokailusta…kevät 2023 ( 172  vastausta)ja </a:t>
            </a:r>
            <a:r>
              <a:rPr lang="fi-FI" sz="1800" dirty="0">
                <a:solidFill>
                  <a:srgbClr val="00B050"/>
                </a:solidFill>
                <a:latin typeface="Montserrat" panose="00000500000000000000" pitchFamily="50" charset="0"/>
              </a:rPr>
              <a:t>syksy 2022 (226 vastausta)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2483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502920D0-661F-ADAF-46CA-36CF5EC6E09F}"/>
              </a:ext>
            </a:extLst>
          </p:cNvPr>
          <p:cNvSpPr txBox="1"/>
          <p:nvPr/>
        </p:nvSpPr>
        <p:spPr>
          <a:xfrm>
            <a:off x="2038350" y="590551"/>
            <a:ext cx="71056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latin typeface="Montserrat" panose="00000500000000000000" pitchFamily="50" charset="0"/>
              </a:rPr>
              <a:t>TOIVEITASI KOULURUOKAAN TAI OPPILASRAVINTOLAAN LIITTYEN:</a:t>
            </a: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3799527-20BC-23EA-7CF7-7B37AFF4130E}"/>
              </a:ext>
            </a:extLst>
          </p:cNvPr>
          <p:cNvSpPr txBox="1"/>
          <p:nvPr/>
        </p:nvSpPr>
        <p:spPr>
          <a:xfrm>
            <a:off x="729465" y="2200274"/>
            <a:ext cx="11148210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</a:t>
            </a:r>
            <a:r>
              <a:rPr lang="fi-FI" sz="1400" u="sng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</a:t>
            </a:r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</a:t>
            </a:r>
            <a:r>
              <a:rPr lang="fi-FI" sz="1400" u="sng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SYKSY 2022</a:t>
            </a:r>
          </a:p>
          <a:p>
            <a:pPr marL="0" indent="0">
              <a:buNone/>
            </a:pPr>
            <a:endParaRPr lang="fi-FI" sz="1400" u="sng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VASTAAJIEN MÄÄRÄT 					123 KPL 						171  KPL</a:t>
            </a:r>
          </a:p>
          <a:p>
            <a:pPr marL="0" indent="0">
              <a:buNone/>
            </a:pPr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LIHARUOKIA JA MAKKARAA,KASVIKSIA VÄHEMMÄN RUOKIIN, TOIVERUOKIA USEAMMIN, RUOKARAUHAA, PAREMPAA RUOKAA, EI RAJOITUKSIA KAPPALEMÄÄRISSÄ, 6 LUOKKALAISET ALAKOULUN RUOKAILUAIKAAN</a:t>
            </a:r>
          </a:p>
          <a:p>
            <a:endParaRPr lang="fi-FI" sz="1400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  <a:p>
            <a:r>
              <a:rPr lang="fi-FI" sz="14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TOIVEENA MM. NUGETIT, PINAATTILETTUJA, PIZZAA, TORTILLAT, HAMPURILAISET, KALAPUIKKOJA, HEDELMIÄ</a:t>
            </a:r>
          </a:p>
          <a:p>
            <a:endParaRPr lang="fi-FI" sz="1400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  <a:p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EI RAJOITUKSIA RUOKIIN, MONIPUOLISUUTTA, VÄHEMMÄN KASVISTA RUOKIIN, LIHARUOKIA, PAREMPIA PERUNOITA,PAREMPAA RUOKAA, HILJAISUUTTA, LÄMMINTÄ RUOKAA</a:t>
            </a:r>
          </a:p>
          <a:p>
            <a:endParaRPr lang="fi-FI" sz="1400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  <a:p>
            <a:r>
              <a:rPr lang="fi-FI" sz="14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TOIVEENA MM, NUGETTEJA, PINAATTILETTUJA, UUNIMAKKARAA, HAMPURILAISIA, PIZZAA, SPAGETTIA &amp; JAUHELIHAKASTIKETTA, MAKARONILAATIKKOA, RIISIÄ&amp;KANAA, TORTILLOJA, LIHAMUREKETTA</a:t>
            </a:r>
          </a:p>
        </p:txBody>
      </p:sp>
    </p:spTree>
    <p:extLst>
      <p:ext uri="{BB962C8B-B14F-4D97-AF65-F5344CB8AC3E}">
        <p14:creationId xmlns:p14="http://schemas.microsoft.com/office/powerpoint/2010/main" val="3682475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60C5CDCE-76F6-0CAF-7202-73748EA5154A}"/>
              </a:ext>
            </a:extLst>
          </p:cNvPr>
          <p:cNvSpPr txBox="1"/>
          <p:nvPr/>
        </p:nvSpPr>
        <p:spPr>
          <a:xfrm>
            <a:off x="1743075" y="438150"/>
            <a:ext cx="7400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latin typeface="Montserrat" panose="00000500000000000000" pitchFamily="50" charset="0"/>
              </a:rPr>
              <a:t>TOIVOISITKO LISÄÄ TEEMARUOKAPÄIVIÄ?</a:t>
            </a: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95C31D3C-28E3-59BD-05FE-54C7AD9F5337}"/>
              </a:ext>
            </a:extLst>
          </p:cNvPr>
          <p:cNvSpPr txBox="1"/>
          <p:nvPr/>
        </p:nvSpPr>
        <p:spPr>
          <a:xfrm>
            <a:off x="685799" y="1219200"/>
            <a:ext cx="1111567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latin typeface="Montserrat" panose="00000500000000000000" pitchFamily="50" charset="0"/>
              </a:rPr>
              <a:t>TOIVOISITKO LISÄÄ TEEMARUOKAPÄIVIÄ?</a:t>
            </a:r>
          </a:p>
          <a:p>
            <a:endParaRPr lang="fi-FI" sz="1800" dirty="0">
              <a:latin typeface="Montserrat" panose="00000500000000000000" pitchFamily="50" charset="0"/>
            </a:endParaRPr>
          </a:p>
          <a:p>
            <a:pPr marL="3657600" lvl="8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		SYKSY 2022</a:t>
            </a:r>
          </a:p>
          <a:p>
            <a:pPr marL="3657600" lvl="8" indent="0">
              <a:buNone/>
            </a:pPr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172 KPL			226 KPL</a:t>
            </a:r>
          </a:p>
          <a:p>
            <a:pPr marL="0" indent="0">
              <a:buNone/>
            </a:pPr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KYLLÄ		(125)	72,7 %		(171) 	75,7 %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EI			(47)	27,3 %		 (55)	24,3 %</a:t>
            </a:r>
          </a:p>
          <a:p>
            <a:pPr marL="0" indent="0">
              <a:buNone/>
            </a:pPr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800" dirty="0">
                <a:latin typeface="Montserrat" panose="00000500000000000000" pitchFamily="50" charset="0"/>
              </a:rPr>
              <a:t>ONKO OPPILASRAVINTOLASSA RIITTÄVÄ VALVONTA JA RUOKARAUHA?</a:t>
            </a:r>
          </a:p>
          <a:p>
            <a:pPr marL="0" indent="0">
              <a:buNone/>
            </a:pPr>
            <a:endParaRPr lang="fi-FI" sz="2400" dirty="0">
              <a:latin typeface="Montserrat" panose="00000500000000000000" pitchFamily="50" charset="0"/>
            </a:endParaRPr>
          </a:p>
          <a:p>
            <a:pPr marL="3657600" lvl="8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		SYKSY 2022</a:t>
            </a:r>
          </a:p>
          <a:p>
            <a:pPr marL="3657600" lvl="8" indent="0">
              <a:buNone/>
            </a:pPr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172 KPL			226 KPL</a:t>
            </a:r>
          </a:p>
          <a:p>
            <a:pPr marL="0" indent="0">
              <a:buNone/>
            </a:pPr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KYLLÄ			(108)	62,8 %		(144)	63,7 %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EI				(16)	  9,3 %		(15)	  6,6 %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JOSKUS			(34)	19,8 %		(35)	15,5 %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USEIN			(14)	   8,1 %		(32)	14,2 %</a:t>
            </a:r>
          </a:p>
        </p:txBody>
      </p:sp>
    </p:spTree>
    <p:extLst>
      <p:ext uri="{BB962C8B-B14F-4D97-AF65-F5344CB8AC3E}">
        <p14:creationId xmlns:p14="http://schemas.microsoft.com/office/powerpoint/2010/main" val="119831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60B7E39D-D359-D2E8-8A80-49F05367EF0F}"/>
              </a:ext>
            </a:extLst>
          </p:cNvPr>
          <p:cNvSpPr txBox="1"/>
          <p:nvPr/>
        </p:nvSpPr>
        <p:spPr>
          <a:xfrm>
            <a:off x="3048000" y="1647825"/>
            <a:ext cx="72199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600" dirty="0">
                <a:solidFill>
                  <a:srgbClr val="0B4064"/>
                </a:solidFill>
                <a:latin typeface="Montserrat" panose="00000500000000000000" pitchFamily="50" charset="0"/>
              </a:rPr>
              <a:t>TYÖPAIKKARUOKAILUN TULOKSET (HENKILÖSTÖ)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62304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FD9A9356-8788-0716-D8F4-6293DF38BCF1}"/>
              </a:ext>
            </a:extLst>
          </p:cNvPr>
          <p:cNvSpPr txBox="1"/>
          <p:nvPr/>
        </p:nvSpPr>
        <p:spPr>
          <a:xfrm>
            <a:off x="2828925" y="111549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dirty="0">
                <a:latin typeface="Montserrat" panose="00000500000000000000" pitchFamily="50" charset="0"/>
              </a:rPr>
              <a:t>VASTAAJIEN MÄÄRÄT:</a:t>
            </a:r>
            <a:endParaRPr lang="fi-FI" sz="3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7CCBA1A-116B-FBB0-5665-254EEFEFA8D3}"/>
              </a:ext>
            </a:extLst>
          </p:cNvPr>
          <p:cNvSpPr txBox="1"/>
          <p:nvPr/>
        </p:nvSpPr>
        <p:spPr>
          <a:xfrm>
            <a:off x="1582221" y="2279599"/>
            <a:ext cx="1013031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KEVÄT 2023				SYKSY 2022</a:t>
            </a:r>
          </a:p>
          <a:p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 39 KPL					20 KPL</a:t>
            </a:r>
          </a:p>
          <a:p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 							</a:t>
            </a:r>
            <a:endParaRPr lang="fi-FI" sz="24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TYÖPAIKKA %:</a:t>
            </a:r>
          </a:p>
          <a:p>
            <a:pPr marL="0" indent="0">
              <a:buNone/>
            </a:pPr>
            <a:endParaRPr lang="fi-FI" sz="24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MATTI LOHEN ALAKOULU 	(21) 53,9 %				(9) 45 %</a:t>
            </a:r>
          </a:p>
          <a:p>
            <a:pPr marL="0" indent="0">
              <a:buNone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MATTI LOHEN YLÄKOULU		(10) 25,6 %				(7) 35 %</a:t>
            </a:r>
          </a:p>
          <a:p>
            <a:pPr marL="0" indent="0">
              <a:buNone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KERKONJOEN ALAKOULU		  (3)   7,7 %				(0)   0 %</a:t>
            </a:r>
          </a:p>
          <a:p>
            <a:pPr marL="0" indent="0">
              <a:buNone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LUKIO 		  				 	  (3)   7,7 %				(4)  20 %</a:t>
            </a:r>
          </a:p>
          <a:p>
            <a:pPr marL="0" indent="0">
              <a:buNone/>
            </a:pPr>
            <a:r>
              <a:rPr lang="fi-FI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VARHAISKASVATUS				  (2)   5,1%				 (0)   0 %</a:t>
            </a:r>
          </a:p>
        </p:txBody>
      </p:sp>
    </p:spTree>
    <p:extLst>
      <p:ext uri="{BB962C8B-B14F-4D97-AF65-F5344CB8AC3E}">
        <p14:creationId xmlns:p14="http://schemas.microsoft.com/office/powerpoint/2010/main" val="19287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4D67A130-8ECC-8858-5085-E10662D823EB}"/>
              </a:ext>
            </a:extLst>
          </p:cNvPr>
          <p:cNvSpPr txBox="1"/>
          <p:nvPr/>
        </p:nvSpPr>
        <p:spPr>
          <a:xfrm>
            <a:off x="2676526" y="890349"/>
            <a:ext cx="7018018" cy="606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dirty="0">
                <a:latin typeface="Montserrat" panose="00000500000000000000" pitchFamily="50" charset="0"/>
              </a:rPr>
              <a:t>SYÖ TYÖPAIKKALOUNAAN</a:t>
            </a:r>
            <a:r>
              <a:rPr lang="fi-FI" sz="1800" dirty="0">
                <a:latin typeface="Montserrat" panose="00000500000000000000" pitchFamily="50" charset="0"/>
              </a:rPr>
              <a:t>:</a:t>
            </a: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4F51B534-6882-5FB2-7A0E-80B8FA4C0800}"/>
              </a:ext>
            </a:extLst>
          </p:cNvPr>
          <p:cNvSpPr txBox="1"/>
          <p:nvPr/>
        </p:nvSpPr>
        <p:spPr>
          <a:xfrm>
            <a:off x="2676526" y="1905000"/>
            <a:ext cx="9286874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	KEVÄT 2023			</a:t>
            </a: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SYKSY 2022</a:t>
            </a:r>
          </a:p>
          <a:p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VASTAAJIEN MÄÄRÄ 						39 KPL					20 KPL</a:t>
            </a:r>
          </a:p>
          <a:p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SÄÄNNÖLLISESTI ( 3-5 KRT VKO)		(34)	87,2 %				(16)	80 %</a:t>
            </a: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 SYÖ								(1)	  2,5 %				(0)	  0 %</a:t>
            </a: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SATUNNAISESTI ( 1-2 KRT VKO)		(3)	  7,7 %				(3)	15 %</a:t>
            </a: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HARVOIN( 1-2 KRT /KK)				(1)	  2,6 %				(1)	   5%</a:t>
            </a:r>
          </a:p>
          <a:p>
            <a:pPr marL="0" indent="0">
              <a:buNone/>
            </a:pPr>
            <a:endParaRPr lang="fi-FI" sz="3200" dirty="0">
              <a:latin typeface="Montserrat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3200" dirty="0">
                <a:latin typeface="Montserrat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HINTA-LAATUSUHDE SOPIVA?</a:t>
            </a:r>
          </a:p>
          <a:p>
            <a:pPr marL="0" indent="0">
              <a:buNone/>
            </a:pPr>
            <a:endParaRPr lang="fi-FI" sz="3200" dirty="0">
              <a:latin typeface="Montserrat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KYLLÄ									82,1 %					95 %</a:t>
            </a: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										17,9 %					  5 %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078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8ED9E100-AEEC-9F4A-E5F9-23453D4374EB}"/>
              </a:ext>
            </a:extLst>
          </p:cNvPr>
          <p:cNvSpPr txBox="1"/>
          <p:nvPr/>
        </p:nvSpPr>
        <p:spPr>
          <a:xfrm>
            <a:off x="1814031" y="1962149"/>
            <a:ext cx="996015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</a:t>
            </a:r>
            <a:r>
              <a:rPr lang="fi-FI" sz="1800" u="sng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</a:t>
            </a:r>
            <a:r>
              <a:rPr lang="fi-FI" sz="1800" u="sng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SYKSY 2022</a:t>
            </a: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VASTAAJIEN MÄÄRÄT 					39 KPL 				 	20 KPL</a:t>
            </a:r>
          </a:p>
          <a:p>
            <a:pPr marL="0" indent="0">
              <a:buNone/>
            </a:pPr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KOMMENTEISTA …</a:t>
            </a:r>
          </a:p>
          <a:p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8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	POSITIIVISTA, HYVÄÄ JA MONIPUOLISTA, SALAATTIPÖYTÄ MONIPUOLISTUNUT, KANNUSTUSTA MAISTAMAAN UUSIA RUOKIA</a:t>
            </a:r>
          </a:p>
          <a:p>
            <a:endParaRPr lang="fi-FI" sz="1800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fi-FI" sz="18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SAMANLAISIA RUOKIA PERÄKKÄISILLÄ VIIKOILLA, MAUSTAMINEN?</a:t>
            </a:r>
          </a:p>
          <a:p>
            <a:endParaRPr lang="fi-FI" sz="1800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  <a:p>
            <a:endParaRPr lang="fi-FI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  <a:p>
            <a:r>
              <a:rPr lang="fi-FI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	KASVISESITTELYT JA SOKERINÄYTTELYT HYVIÄ, MONIPUOLISTA JA TERVEELLISTÄ</a:t>
            </a:r>
          </a:p>
          <a:p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8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	PERUNAN KYPSYYS, KASVIKSET ERILLEEN, RUOKAMÄÄRIEN RAJOITTEET?</a:t>
            </a:r>
          </a:p>
          <a:p>
            <a:r>
              <a:rPr lang="fi-FI" sz="18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 </a:t>
            </a:r>
          </a:p>
          <a:p>
            <a:endParaRPr lang="fi-FI" sz="1800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Wingdings" panose="05000000000000000000" pitchFamily="2" charset="2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398CAC0-6A0F-67EC-071C-1F8ECE2D89BB}"/>
              </a:ext>
            </a:extLst>
          </p:cNvPr>
          <p:cNvSpPr txBox="1"/>
          <p:nvPr/>
        </p:nvSpPr>
        <p:spPr>
          <a:xfrm>
            <a:off x="2047875" y="590550"/>
            <a:ext cx="80962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>
                <a:latin typeface="Montserrat" panose="00000500000000000000" pitchFamily="50" charset="0"/>
              </a:rPr>
              <a:t>KOMMENTIT TARJOLLA OLLEISTA LOUNAISTA: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3593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9FF7FBF5-1CF9-2E6E-F084-D23248AB7187}"/>
              </a:ext>
            </a:extLst>
          </p:cNvPr>
          <p:cNvSpPr txBox="1"/>
          <p:nvPr/>
        </p:nvSpPr>
        <p:spPr>
          <a:xfrm>
            <a:off x="1534275" y="581027"/>
            <a:ext cx="101624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200" dirty="0">
                <a:latin typeface="Montserrat" panose="00000500000000000000" pitchFamily="50" charset="0"/>
              </a:rPr>
              <a:t>KIINNOSTUNUT OSALLISTUMAAN RUOKARAATITOIMINTAAN:</a:t>
            </a:r>
            <a:endParaRPr lang="fi-FI" sz="22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16EA35E-53CC-1C33-F6F0-EC212B0B87F3}"/>
              </a:ext>
            </a:extLst>
          </p:cNvPr>
          <p:cNvSpPr txBox="1"/>
          <p:nvPr/>
        </p:nvSpPr>
        <p:spPr>
          <a:xfrm>
            <a:off x="1534275" y="1150706"/>
            <a:ext cx="10495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7600" lvl="8" indent="0">
              <a:buNone/>
            </a:pP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					SYKSY 2022</a:t>
            </a:r>
          </a:p>
          <a:p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KYLLÄ								17,9 %						25 %</a:t>
            </a:r>
          </a:p>
          <a:p>
            <a:r>
              <a:rPr lang="fi-FI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									82,1 %						75%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2BC7FB0C-7DD4-0F37-FF3B-A1F42FD38F59}"/>
              </a:ext>
            </a:extLst>
          </p:cNvPr>
          <p:cNvSpPr txBox="1"/>
          <p:nvPr/>
        </p:nvSpPr>
        <p:spPr>
          <a:xfrm>
            <a:off x="1315092" y="2650734"/>
            <a:ext cx="1058238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i-FI" sz="1800" dirty="0">
                <a:latin typeface="Montserrat" panose="00000500000000000000" pitchFamily="50" charset="0"/>
              </a:rPr>
              <a:t>MITÄ MUUTOKSIA TEKISIT TYÖPAIKKARUOKAILUUN?</a:t>
            </a:r>
          </a:p>
          <a:p>
            <a:pPr marL="0" indent="0">
              <a:buNone/>
            </a:pPr>
            <a:endParaRPr lang="fi-FI" sz="1800" dirty="0"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800" b="1" u="sng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	</a:t>
            </a:r>
            <a:endParaRPr lang="fi-FI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KASVISRUOKA TARJOLLE PÄÄLINJASTOON VAIHTOEHDOKSI, MELUN VÄHENTÄMINEN?, SALAATTIBUFFA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									</a:t>
            </a:r>
          </a:p>
          <a:p>
            <a:endParaRPr lang="fi-FI" b="1" u="sng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i-FI" b="1" u="sng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b="1" u="sng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SYKSY 2022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KASVISRUOKA PÄÄLINJASTOON VAIHTOEHDOKSI, KEITTOPÄIVINÄ TARJOLLE AINA  PROTEENIPITOINEN LISÄKE</a:t>
            </a:r>
          </a:p>
          <a:p>
            <a:endParaRPr lang="fi-FI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78479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320D384C-D51D-5BEB-FB59-DFDCDF1B7A4F}"/>
              </a:ext>
            </a:extLst>
          </p:cNvPr>
          <p:cNvSpPr txBox="1"/>
          <p:nvPr/>
        </p:nvSpPr>
        <p:spPr>
          <a:xfrm>
            <a:off x="1905001" y="2801420"/>
            <a:ext cx="94964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600" dirty="0">
                <a:solidFill>
                  <a:srgbClr val="0B4064"/>
                </a:solidFill>
                <a:latin typeface="Montserrat" panose="00000500000000000000" pitchFamily="50" charset="0"/>
              </a:rPr>
              <a:t>KOULURUOKAILUKYSELYN TULOKSET (HUOLTAJAT)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73738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127C4B4F-4A26-4B66-B59C-19934151FC05}"/>
              </a:ext>
            </a:extLst>
          </p:cNvPr>
          <p:cNvSpPr txBox="1"/>
          <p:nvPr/>
        </p:nvSpPr>
        <p:spPr>
          <a:xfrm>
            <a:off x="2705101" y="628650"/>
            <a:ext cx="6438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>
                <a:latin typeface="Montserrat" panose="00000500000000000000" pitchFamily="50" charset="0"/>
              </a:rPr>
              <a:t>VASTAAJIEN MÄÄRÄT</a:t>
            </a:r>
            <a:r>
              <a:rPr lang="fi-FI" sz="1800" dirty="0">
                <a:latin typeface="Montserrat" panose="00000500000000000000" pitchFamily="50" charset="0"/>
              </a:rPr>
              <a:t>:</a:t>
            </a: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9E00C393-64FB-0FBA-3CED-07894E12CB4B}"/>
              </a:ext>
            </a:extLst>
          </p:cNvPr>
          <p:cNvSpPr txBox="1"/>
          <p:nvPr/>
        </p:nvSpPr>
        <p:spPr>
          <a:xfrm>
            <a:off x="2181225" y="1340881"/>
            <a:ext cx="9048749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i-FI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		KEVÄT 2023						SYKSY 2022</a:t>
            </a:r>
          </a:p>
          <a:p>
            <a:pPr marL="0" indent="0">
              <a:buNone/>
            </a:pPr>
            <a:r>
              <a:rPr lang="fi-FI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	  		33 KPL							40   KPL</a:t>
            </a:r>
          </a:p>
          <a:p>
            <a:pPr marL="0" indent="0">
              <a:buNone/>
            </a:pPr>
            <a:endParaRPr lang="fi-FI" sz="18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8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MISSÄ KOULUSSA LAPSESI ON? %:</a:t>
            </a:r>
          </a:p>
          <a:p>
            <a:pPr marL="0" indent="0">
              <a:buNone/>
            </a:pPr>
            <a:endParaRPr lang="fi-FI" sz="18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MATTI LOHEN ALAKOULU 	(15)	45,5 %							(14) 35 %</a:t>
            </a: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MATTI LOHEN YLÄKOULU		(10)	30,3 %							(14) </a:t>
            </a: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35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%</a:t>
            </a: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KERKONJOEN ALAKOULU		(1) 	     3 %					</a:t>
            </a: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		(0)      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0 %</a:t>
            </a:r>
          </a:p>
          <a:p>
            <a:pPr marL="0" indent="0">
              <a:buNone/>
            </a:pP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LUKIO			   			(7)	21,2 %				     	  		(12)  </a:t>
            </a:r>
            <a:r>
              <a:rPr lang="fi-FI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r>
              <a:rPr lang="fi-FI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2226911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2CCD6EF5-D8FE-BCF7-5E19-BFC4B92FD3EB}"/>
              </a:ext>
            </a:extLst>
          </p:cNvPr>
          <p:cNvSpPr txBox="1"/>
          <p:nvPr/>
        </p:nvSpPr>
        <p:spPr>
          <a:xfrm>
            <a:off x="2695575" y="847725"/>
            <a:ext cx="64484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>
                <a:latin typeface="Montserrat" panose="00000500000000000000" pitchFamily="50" charset="0"/>
              </a:rPr>
              <a:t>HAVAINTOJA</a:t>
            </a:r>
            <a:endParaRPr lang="fi-FI" sz="2800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8D30640-4295-1125-1997-4DA46EB32D81}"/>
              </a:ext>
            </a:extLst>
          </p:cNvPr>
          <p:cNvSpPr txBox="1"/>
          <p:nvPr/>
        </p:nvSpPr>
        <p:spPr>
          <a:xfrm>
            <a:off x="919162" y="2400299"/>
            <a:ext cx="4481513" cy="361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i-FI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  <a:r>
              <a:rPr lang="fi-FI" sz="11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KEVÄT 2023	</a:t>
            </a: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</a:t>
            </a: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33 KPL					</a:t>
            </a: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TIEDÄTKÖ LAPSESI SYÖVÄN PÄIVITTÄIN KOULUSSA/</a:t>
            </a: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VARHAISKASVATUKSESSA?</a:t>
            </a:r>
          </a:p>
          <a:p>
            <a:pPr marL="0" indent="0">
              <a:buNone/>
            </a:pPr>
            <a:endParaRPr lang="fi-FI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OLISITKO VALMIS MAKSAMAAN MAKSULLISESTA VÄLIPALASTA?</a:t>
            </a:r>
          </a:p>
          <a:p>
            <a:pPr marL="0" indent="0">
              <a:buNone/>
            </a:pPr>
            <a:endParaRPr lang="fi-FI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TULEEKO LAPSESI NÄLKÄISENÄ KOTIIN?</a:t>
            </a:r>
          </a:p>
          <a:p>
            <a:pPr marL="0" indent="0">
              <a:buNone/>
            </a:pPr>
            <a:endParaRPr lang="fi-FI" sz="11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sz="11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sz="11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i-FI" sz="11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</a:t>
            </a:r>
            <a:r>
              <a:rPr lang="fi-FI" sz="1100" b="1" u="sng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SYKSY 2022</a:t>
            </a:r>
            <a:endParaRPr lang="fi-FI" sz="11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</a:t>
            </a: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 KPL</a:t>
            </a:r>
            <a:endParaRPr lang="fi-FI" sz="1100" b="1" u="sng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TIEDÄTKÖ LAPSESI SYÖVÄN PÄIVITTÄIN KOULUSSA/		</a:t>
            </a: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VARHAISKASVATUKSESSA?</a:t>
            </a:r>
          </a:p>
          <a:p>
            <a:pPr marL="0" indent="0">
              <a:buNone/>
            </a:pPr>
            <a:endParaRPr lang="fi-FI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OLISITKO VALMIS MAKSAMAAN MAKSULLISESTA VÄLIPALASTA?</a:t>
            </a:r>
          </a:p>
          <a:p>
            <a:pPr marL="0" indent="0">
              <a:buNone/>
            </a:pPr>
            <a:endParaRPr lang="fi-FI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TULEEKO LAPSESI NÄLKÄISENÄ KOTIIN?</a:t>
            </a: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26D1EAB9-DC43-175B-94D4-AD7E1C712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23512"/>
              </p:ext>
            </p:extLst>
          </p:nvPr>
        </p:nvGraphicFramePr>
        <p:xfrm>
          <a:off x="5815173" y="2491835"/>
          <a:ext cx="6061753" cy="166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661">
                  <a:extLst>
                    <a:ext uri="{9D8B030D-6E8A-4147-A177-3AD203B41FA5}">
                      <a16:colId xmlns:a16="http://schemas.microsoft.com/office/drawing/2014/main" val="3016129125"/>
                    </a:ext>
                  </a:extLst>
                </a:gridCol>
                <a:gridCol w="1238773">
                  <a:extLst>
                    <a:ext uri="{9D8B030D-6E8A-4147-A177-3AD203B41FA5}">
                      <a16:colId xmlns:a16="http://schemas.microsoft.com/office/drawing/2014/main" val="521921171"/>
                    </a:ext>
                  </a:extLst>
                </a:gridCol>
                <a:gridCol w="1238773">
                  <a:extLst>
                    <a:ext uri="{9D8B030D-6E8A-4147-A177-3AD203B41FA5}">
                      <a16:colId xmlns:a16="http://schemas.microsoft.com/office/drawing/2014/main" val="3996154178"/>
                    </a:ext>
                  </a:extLst>
                </a:gridCol>
                <a:gridCol w="1238773">
                  <a:extLst>
                    <a:ext uri="{9D8B030D-6E8A-4147-A177-3AD203B41FA5}">
                      <a16:colId xmlns:a16="http://schemas.microsoft.com/office/drawing/2014/main" val="3687782690"/>
                    </a:ext>
                  </a:extLst>
                </a:gridCol>
                <a:gridCol w="1238773">
                  <a:extLst>
                    <a:ext uri="{9D8B030D-6E8A-4147-A177-3AD203B41FA5}">
                      <a16:colId xmlns:a16="http://schemas.microsoft.com/office/drawing/2014/main" val="2936578937"/>
                    </a:ext>
                  </a:extLst>
                </a:gridCol>
              </a:tblGrid>
              <a:tr h="426612">
                <a:tc>
                  <a:txBody>
                    <a:bodyPr/>
                    <a:lstStyle/>
                    <a:p>
                      <a:r>
                        <a:rPr lang="fi-FI" dirty="0"/>
                        <a:t>KYLLÄ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JOSKUS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 TIEDÄ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028329"/>
                  </a:ext>
                </a:extLst>
              </a:tr>
              <a:tr h="414196">
                <a:tc>
                  <a:txBody>
                    <a:bodyPr/>
                    <a:lstStyle/>
                    <a:p>
                      <a:r>
                        <a:rPr lang="fi-FI" dirty="0"/>
                        <a:t>75,8  %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   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472296"/>
                  </a:ext>
                </a:extLst>
              </a:tr>
              <a:tr h="414196">
                <a:tc>
                  <a:txBody>
                    <a:bodyPr/>
                    <a:lstStyle/>
                    <a:p>
                      <a:r>
                        <a:rPr lang="fi-FI" dirty="0"/>
                        <a:t>60,6 %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24,3 %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 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9,1 %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029854"/>
                  </a:ext>
                </a:extLst>
              </a:tr>
              <a:tr h="414196">
                <a:tc>
                  <a:txBody>
                    <a:bodyPr/>
                    <a:lstStyle/>
                    <a:p>
                      <a:r>
                        <a:rPr lang="fi-FI" dirty="0"/>
                        <a:t>39,4 %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15,2,%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30,3 %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127886"/>
                  </a:ext>
                </a:extLst>
              </a:tr>
            </a:tbl>
          </a:graphicData>
        </a:graphic>
      </p:graphicFrame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3F268DBD-A644-F594-CCED-225AE9B09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667688"/>
              </p:ext>
            </p:extLst>
          </p:nvPr>
        </p:nvGraphicFramePr>
        <p:xfrm>
          <a:off x="5815173" y="4508499"/>
          <a:ext cx="606175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949">
                  <a:extLst>
                    <a:ext uri="{9D8B030D-6E8A-4147-A177-3AD203B41FA5}">
                      <a16:colId xmlns:a16="http://schemas.microsoft.com/office/drawing/2014/main" val="933845817"/>
                    </a:ext>
                  </a:extLst>
                </a:gridCol>
                <a:gridCol w="1222341">
                  <a:extLst>
                    <a:ext uri="{9D8B030D-6E8A-4147-A177-3AD203B41FA5}">
                      <a16:colId xmlns:a16="http://schemas.microsoft.com/office/drawing/2014/main" val="2727317044"/>
                    </a:ext>
                  </a:extLst>
                </a:gridCol>
                <a:gridCol w="1272735">
                  <a:extLst>
                    <a:ext uri="{9D8B030D-6E8A-4147-A177-3AD203B41FA5}">
                      <a16:colId xmlns:a16="http://schemas.microsoft.com/office/drawing/2014/main" val="3413099964"/>
                    </a:ext>
                  </a:extLst>
                </a:gridCol>
                <a:gridCol w="1224577">
                  <a:extLst>
                    <a:ext uri="{9D8B030D-6E8A-4147-A177-3AD203B41FA5}">
                      <a16:colId xmlns:a16="http://schemas.microsoft.com/office/drawing/2014/main" val="3802157929"/>
                    </a:ext>
                  </a:extLst>
                </a:gridCol>
                <a:gridCol w="1210151">
                  <a:extLst>
                    <a:ext uri="{9D8B030D-6E8A-4147-A177-3AD203B41FA5}">
                      <a16:colId xmlns:a16="http://schemas.microsoft.com/office/drawing/2014/main" val="2150245725"/>
                    </a:ext>
                  </a:extLst>
                </a:gridCol>
              </a:tblGrid>
              <a:tr h="339725">
                <a:tc>
                  <a:txBody>
                    <a:bodyPr/>
                    <a:lstStyle/>
                    <a:p>
                      <a:r>
                        <a:rPr lang="fi-FI" dirty="0"/>
                        <a:t>KYLLÄ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JOSKUS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 TIEDÄ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257466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r>
                        <a:rPr lang="fi-FI" dirty="0"/>
                        <a:t>60 %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2,5 %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27,5 %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2,5 %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64715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r>
                        <a:rPr lang="fi-FI" dirty="0"/>
                        <a:t>55 %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17,5 %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   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53451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r>
                        <a:rPr lang="fi-FI" dirty="0"/>
                        <a:t>37,5 %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12,5,%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   2,5 %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45 %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  2,5%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2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357804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997</TotalTime>
  <Words>1994</Words>
  <Application>Microsoft Office PowerPoint</Application>
  <PresentationFormat>Laajakuva</PresentationFormat>
  <Paragraphs>416</Paragraphs>
  <Slides>18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Montserrat</vt:lpstr>
      <vt:lpstr>Open Sans</vt:lpstr>
      <vt:lpstr>Wingdings</vt:lpstr>
      <vt:lpstr>Wingdings 3</vt:lpstr>
      <vt:lpstr>Kuiskaus</vt:lpstr>
      <vt:lpstr>KOULURUOKAILUKYSELYN TULOSTEN YHTEENVEDOT KEVÄT 2023 JA SYKSY 2022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MILLAINEN MIELIKUVA KOULUN- JA VARHAISKASVATUKSEN RUUASTA?   KEVÄT 2023  HYVÄÄ JA MONIPUOLISTA PERUSRUOKAA   SYKSY 2022  HYVÄÄ JA TERVEELLISTÄ  KASVIKSIA LISÄTTY LIIKAA RUOKIIN </vt:lpstr>
      <vt:lpstr>MITÄ MUUTOKSIA TOIVOTAAN?   KEVÄT 2023  * SALAATTEJA ENEMMÄN / SALAATTIBUFFA * SELKEITÄ RUOKIA * VÄLIPALALLE ENEMMÄN KASVIKSIA JA HEDELMIÄ JA MONIPUOLISUUTTA * RUOKARAUHAA  SYKSY 2022  * KASVIKSET TARJOLLE ERIKSEEN, EI SEKOITETTUNA RUOKIIN * TOIVERUOKAPÄIVIÄ LISÄÄ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KOULURUOKAILUKYSELYN TULOKSET KEVÄT 2023 JA SYKSY 2022</dc:title>
  <dc:creator>Mirja Tirkkonen</dc:creator>
  <cp:lastModifiedBy>Irja Turpeinen</cp:lastModifiedBy>
  <cp:revision>40</cp:revision>
  <dcterms:created xsi:type="dcterms:W3CDTF">2023-05-08T06:17:07Z</dcterms:created>
  <dcterms:modified xsi:type="dcterms:W3CDTF">2023-09-26T09:39:50Z</dcterms:modified>
</cp:coreProperties>
</file>