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0" r:id="rId4"/>
    <p:sldId id="263" r:id="rId5"/>
    <p:sldId id="264" r:id="rId6"/>
    <p:sldId id="265" r:id="rId7"/>
    <p:sldId id="266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3300"/>
    <a:srgbClr val="FF0066"/>
    <a:srgbClr val="3D2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2" d="100"/>
          <a:sy n="132" d="100"/>
        </p:scale>
        <p:origin x="10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C9985-5BAD-4C6F-842A-EC289CA2E85A}" type="datetimeFigureOut">
              <a:rPr lang="fi-FI" smtClean="0"/>
              <a:t>29.3.2021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6737F-E1AD-4441-82BC-27DBDC1C92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94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6737F-E1AD-4441-82BC-27DBDC1C921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717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0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D2C86"/>
                </a:solidFill>
                <a:latin typeface="Brandon Grotesque Bold"/>
                <a:cs typeface="Brandon Grotesque Bold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andon Grotesque Regular"/>
                <a:cs typeface="Brandon Grotesque Regular"/>
              </a:defRPr>
            </a:lvl1pPr>
            <a:lvl2pPr>
              <a:defRPr>
                <a:latin typeface="Brandon Grotesque Regular"/>
                <a:cs typeface="Brandon Grotesque Regular"/>
              </a:defRPr>
            </a:lvl2pPr>
            <a:lvl3pPr>
              <a:defRPr>
                <a:latin typeface="Brandon Grotesque Regular"/>
                <a:cs typeface="Brandon Grotesque Regular"/>
              </a:defRPr>
            </a:lvl3pPr>
            <a:lvl4pPr>
              <a:defRPr>
                <a:latin typeface="Brandon Grotesque Regular"/>
                <a:cs typeface="Brandon Grotesque Regular"/>
              </a:defRPr>
            </a:lvl4pPr>
            <a:lvl5pPr>
              <a:defRPr>
                <a:latin typeface="Brandon Grotesque Regular"/>
                <a:cs typeface="Brandon Grotesque Regular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2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5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8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B5B5-4555-CD46-915A-73F6AC1EF154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26D4-76EC-C34C-A1B0-134D6D9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1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40125"/>
            <a:ext cx="7772400" cy="125095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Robottipuhelukokeilun</a:t>
            </a:r>
            <a:r>
              <a:rPr lang="en-US" sz="36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yhteenveto</a:t>
            </a:r>
            <a:br>
              <a:rPr lang="en-US" sz="3600" dirty="0">
                <a:solidFill>
                  <a:srgbClr val="FFFFFF"/>
                </a:solidFill>
                <a:latin typeface="Brandon Grotesque Bold"/>
                <a:cs typeface="Brandon Grotesque Bold"/>
              </a:rPr>
            </a:br>
            <a:r>
              <a:rPr lang="en-US" sz="36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“</a:t>
            </a:r>
            <a:r>
              <a:rPr lang="en-US" sz="36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Robottipuhelut</a:t>
            </a:r>
            <a:r>
              <a:rPr lang="en-US" sz="36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osallisuutta</a:t>
            </a:r>
            <a:r>
              <a:rPr lang="en-US" sz="36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tukemassa</a:t>
            </a:r>
            <a:r>
              <a:rPr lang="en-US" sz="36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9012"/>
            <a:ext cx="6400800" cy="15081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Soittokierros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24.11.2020: 350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vastaajaa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Soittokierros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9.2.2021: 162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vastaajaa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Robottipuhelukokeilu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toteutettiin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SavoGrow:n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kunnissa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osana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Suomen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itsenäisyyden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juhlarahasto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Sitran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Kansanvallan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peruskorjaus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–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projektia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.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Puheluista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saadut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vastaukset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litteroitiin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ja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vastaukset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luokiteltiin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ja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analysoitiin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tekoälyä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hyödyntäen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.</a:t>
            </a:r>
          </a:p>
          <a:p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Rautalammilla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soitettiin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noin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1800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numeroon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joista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puheluun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vastasi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noin</a:t>
            </a:r>
            <a:r>
              <a:rPr lang="en-US" sz="14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39 %.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617" y="1166811"/>
            <a:ext cx="1572066" cy="18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323E9D-247A-4FBB-B144-20362547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Mihin Rautalammilla kannattaisi erityisesti satsata?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77921-2941-4D6A-A2C7-B160C1E5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3771"/>
            <a:ext cx="8128000" cy="40723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Lapsiin ja nuoriin (42 viestiä) </a:t>
            </a:r>
          </a:p>
          <a:p>
            <a:pPr marL="514350" indent="-514350">
              <a:buAutoNum type="arabicPeriod"/>
            </a:pPr>
            <a:r>
              <a:rPr lang="fi-FI" dirty="0"/>
              <a:t>Ikäihmisiin ja eläkeläisiin (29 viestiä)</a:t>
            </a:r>
          </a:p>
          <a:p>
            <a:pPr marL="514350" indent="-514350">
              <a:buAutoNum type="arabicPeriod"/>
            </a:pPr>
            <a:r>
              <a:rPr lang="fi-FI" dirty="0"/>
              <a:t>Palveluihin (26 viestiä)</a:t>
            </a:r>
          </a:p>
          <a:p>
            <a:pPr marL="514350" indent="-514350">
              <a:buAutoNum type="arabicPeriod"/>
            </a:pPr>
            <a:r>
              <a:rPr lang="fi-FI" dirty="0"/>
              <a:t>Peruspalveluihin (24 viestiä)</a:t>
            </a:r>
          </a:p>
          <a:p>
            <a:endParaRPr lang="fi-FI" dirty="0"/>
          </a:p>
        </p:txBody>
      </p:sp>
      <p:pic>
        <p:nvPicPr>
          <p:cNvPr id="4" name="Sisällön paikkamerkki 9">
            <a:extLst>
              <a:ext uri="{FF2B5EF4-FFF2-40B4-BE49-F238E27FC236}">
                <a16:creationId xmlns:a16="http://schemas.microsoft.com/office/drawing/2014/main" id="{65C734A1-FC17-4AF4-9F25-7A8B92C8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1" y="124665"/>
            <a:ext cx="852249" cy="10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0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4072B2-E64D-4485-81C5-4B609A02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Mistä olet kotikunnassasi ylpeä?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A50D48-2129-43AE-990E-9350636DE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Puhdas luonto, ulkoilumahdollisuudet, maisemat ja vesistöt, kalastus ja rauhallisuus</a:t>
            </a:r>
          </a:p>
          <a:p>
            <a:pPr marL="514350" indent="-514350">
              <a:buAutoNum type="arabicPeriod"/>
            </a:pPr>
            <a:r>
              <a:rPr lang="fi-FI" dirty="0"/>
              <a:t>Yhteishenki ja talkoilla tekeminen ja historia</a:t>
            </a:r>
          </a:p>
          <a:p>
            <a:pPr marL="514350" indent="-514350">
              <a:buAutoNum type="arabicPeriod"/>
            </a:pPr>
            <a:r>
              <a:rPr lang="fi-FI" dirty="0"/>
              <a:t>Hyvät harrastusmahdollisuudet liikunnasta musiikkiin ja kansalaisopistoon</a:t>
            </a:r>
          </a:p>
          <a:p>
            <a:pPr marL="514350" indent="-514350">
              <a:buAutoNum type="arabicPeriod"/>
            </a:pPr>
            <a:r>
              <a:rPr lang="fi-FI" dirty="0"/>
              <a:t>Hyvät palvelut ja monipuolinen elinkeinorakenne</a:t>
            </a:r>
          </a:p>
        </p:txBody>
      </p:sp>
      <p:pic>
        <p:nvPicPr>
          <p:cNvPr id="4" name="Sisällön paikkamerkki 9">
            <a:extLst>
              <a:ext uri="{FF2B5EF4-FFF2-40B4-BE49-F238E27FC236}">
                <a16:creationId xmlns:a16="http://schemas.microsoft.com/office/drawing/2014/main" id="{BE7A4AA8-EACD-4D33-9E78-96096FF7F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1" y="124665"/>
            <a:ext cx="852249" cy="10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8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1AB2E-E834-4C09-9E46-97BB988B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4" y="274638"/>
            <a:ext cx="7656286" cy="457199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Mitä Rautalammilla tulisi tehdä lasten, nuorten ja lapsiperheiden hyvinvoinnin edistämiseksi? </a:t>
            </a:r>
            <a:r>
              <a:rPr lang="fi-FI" sz="1100" dirty="0"/>
              <a:t>(90 vastausta)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60914E-1EF5-4230-9E20-E21B0BBE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12271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fi-FI" dirty="0"/>
              <a:t>Tukea perheiden hyvää arkea</a:t>
            </a:r>
          </a:p>
          <a:p>
            <a:pPr>
              <a:buFontTx/>
              <a:buChar char="-"/>
            </a:pPr>
            <a:r>
              <a:rPr lang="fi-FI" dirty="0"/>
              <a:t>Perheiden keskinäistä tutustumista ja yhteisöllisyyden tukemista painotettiin.</a:t>
            </a:r>
          </a:p>
          <a:p>
            <a:pPr>
              <a:buFontTx/>
              <a:buChar char="-"/>
            </a:pPr>
            <a:r>
              <a:rPr lang="fi-FI" dirty="0"/>
              <a:t>Toisaalta tärkeää ammattilaisten lisääminen nuorisotoimeen ja mielenterveyden ongelmien hoitoon.</a:t>
            </a:r>
          </a:p>
          <a:p>
            <a:pPr marL="514350" indent="-514350">
              <a:buAutoNum type="arabicPeriod"/>
            </a:pPr>
            <a:r>
              <a:rPr lang="fi-FI" dirty="0"/>
              <a:t>Koulujen ja varhaiskasvatuksen laadusta huolehtiminen</a:t>
            </a:r>
          </a:p>
          <a:p>
            <a:pPr marL="514350" indent="-514350">
              <a:buAutoNum type="arabicPeriod"/>
            </a:pPr>
            <a:r>
              <a:rPr lang="fi-FI" dirty="0"/>
              <a:t>Harrastustoiminnan ja hyvin harrastuspaikkojen kehittäminen</a:t>
            </a:r>
          </a:p>
          <a:p>
            <a:pPr marL="514350" indent="-514350">
              <a:buAutoNum type="arabicPeriod"/>
            </a:pPr>
            <a:r>
              <a:rPr lang="fi-FI" dirty="0"/>
              <a:t>Yhdistystoiminnan kehittäminen</a:t>
            </a:r>
          </a:p>
          <a:p>
            <a:pPr marL="514350" indent="-514350">
              <a:buAutoNum type="arabicPeriod"/>
            </a:pPr>
            <a:r>
              <a:rPr lang="fi-FI" dirty="0"/>
              <a:t>Nuorten työpaikoista huolehtiminen ja hyvistä kulkuyhteyksistä huolehtiminen opiskelukuntiin Kuopioon ja Pieksämäelle</a:t>
            </a:r>
          </a:p>
        </p:txBody>
      </p:sp>
      <p:pic>
        <p:nvPicPr>
          <p:cNvPr id="4" name="Sisällön paikkamerkki 9">
            <a:extLst>
              <a:ext uri="{FF2B5EF4-FFF2-40B4-BE49-F238E27FC236}">
                <a16:creationId xmlns:a16="http://schemas.microsoft.com/office/drawing/2014/main" id="{FE95AE27-6E54-47A2-94F2-B49E196C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31" y="124665"/>
            <a:ext cx="852249" cy="10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F639F-BABE-4332-99AB-0F30C521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Miten haluaisit mieluiten osallistua kunnan kehittämiseen? </a:t>
            </a:r>
            <a:r>
              <a:rPr lang="fi-FI" sz="1200" dirty="0"/>
              <a:t>(88 vastasi)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95B113-A374-4ECB-9E43-C072E6215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Yhteiset avoimet ja matalan kynnyksen tapaamiset eri teemoista</a:t>
            </a:r>
          </a:p>
          <a:p>
            <a:pPr marL="514350" indent="-514350">
              <a:buAutoNum type="arabicPeriod"/>
            </a:pPr>
            <a:r>
              <a:rPr lang="fi-FI" dirty="0"/>
              <a:t>Yhdistystoiminnan ja talkoiden kautta</a:t>
            </a:r>
          </a:p>
          <a:p>
            <a:pPr marL="514350" indent="-514350">
              <a:buAutoNum type="arabicPeriod"/>
            </a:pPr>
            <a:r>
              <a:rPr lang="fi-FI" dirty="0"/>
              <a:t>Seuraamalla valtuuston kokouksia ja luottamushenkilöiden kautta</a:t>
            </a:r>
          </a:p>
          <a:p>
            <a:pPr marL="514350" indent="-514350">
              <a:buAutoNum type="arabicPeriod"/>
            </a:pPr>
            <a:r>
              <a:rPr lang="fi-FI" dirty="0"/>
              <a:t>Osallistumalla tapahtumiin</a:t>
            </a:r>
          </a:p>
        </p:txBody>
      </p:sp>
      <p:pic>
        <p:nvPicPr>
          <p:cNvPr id="4" name="Sisällön paikkamerkki 9">
            <a:extLst>
              <a:ext uri="{FF2B5EF4-FFF2-40B4-BE49-F238E27FC236}">
                <a16:creationId xmlns:a16="http://schemas.microsoft.com/office/drawing/2014/main" id="{F1CB08B7-C629-4F87-97DF-532B2CA4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8" y="213598"/>
            <a:ext cx="852249" cy="10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716444-8B3A-4AD7-9601-D674FBF9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Mitä haluaisit sanoa Rautalammille muuttoa harkitsevalle? </a:t>
            </a:r>
            <a:r>
              <a:rPr lang="fi-FI" sz="1100" dirty="0"/>
              <a:t>(82 vastausta)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4B0080B-DB39-4321-ACFE-EB8DA6986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99" y="1509486"/>
            <a:ext cx="2717155" cy="216761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3032CB9-10AC-474F-9DBD-5BFA2B897E01}"/>
              </a:ext>
            </a:extLst>
          </p:cNvPr>
          <p:cNvSpPr txBox="1"/>
          <p:nvPr/>
        </p:nvSpPr>
        <p:spPr>
          <a:xfrm>
            <a:off x="2959554" y="1888956"/>
            <a:ext cx="54501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Vastauksista:</a:t>
            </a:r>
          </a:p>
          <a:p>
            <a:pPr marL="285750" indent="-285750">
              <a:buFontTx/>
              <a:buChar char="-"/>
            </a:pPr>
            <a:r>
              <a:rPr lang="fi-FI" sz="2800" dirty="0"/>
              <a:t>50 % oli positiivisia</a:t>
            </a:r>
          </a:p>
          <a:p>
            <a:pPr marL="285750" indent="-285750">
              <a:buFontTx/>
              <a:buChar char="-"/>
            </a:pPr>
            <a:r>
              <a:rPr lang="fi-FI" sz="2800" dirty="0"/>
              <a:t>32 % oli neutraaleja</a:t>
            </a:r>
          </a:p>
          <a:p>
            <a:pPr marL="285750" indent="-285750">
              <a:buFontTx/>
              <a:buChar char="-"/>
            </a:pPr>
            <a:r>
              <a:rPr lang="fi-FI" sz="2800" dirty="0"/>
              <a:t>18 % oli negatiivisia</a:t>
            </a:r>
          </a:p>
          <a:p>
            <a:endParaRPr lang="fi-FI" dirty="0"/>
          </a:p>
        </p:txBody>
      </p:sp>
      <p:pic>
        <p:nvPicPr>
          <p:cNvPr id="7" name="Sisällön paikkamerkki 9">
            <a:extLst>
              <a:ext uri="{FF2B5EF4-FFF2-40B4-BE49-F238E27FC236}">
                <a16:creationId xmlns:a16="http://schemas.microsoft.com/office/drawing/2014/main" id="{C42E75B1-C7E0-45CB-B73E-B8CC66D3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1" y="182790"/>
            <a:ext cx="852249" cy="10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4B6D5-319D-47A4-B91E-F1E45CEE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Millaista arkesi on nyt ja millaista toivoisit sen olevan tulevaisuudessa?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6A6C86C-B2E2-4738-A37F-56049DDCA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893" y="1814173"/>
            <a:ext cx="1257300" cy="1209675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D2EBDF4-E3D9-42DB-93EE-4690C5550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079" y="3579242"/>
            <a:ext cx="5703435" cy="268480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1DD6AB7-7C32-4B18-B28B-0A835CF6E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079" y="1937657"/>
            <a:ext cx="5687616" cy="170769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B54B4F0-CDCB-4CE4-9D4E-196E147954E7}"/>
              </a:ext>
            </a:extLst>
          </p:cNvPr>
          <p:cNvSpPr txBox="1"/>
          <p:nvPr/>
        </p:nvSpPr>
        <p:spPr>
          <a:xfrm>
            <a:off x="304800" y="3645353"/>
            <a:ext cx="2075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78 viestiä, joista:</a:t>
            </a:r>
          </a:p>
          <a:p>
            <a:r>
              <a:rPr lang="fi-FI" dirty="0"/>
              <a:t>37 % positiivisia</a:t>
            </a:r>
          </a:p>
          <a:p>
            <a:r>
              <a:rPr lang="fi-FI" dirty="0"/>
              <a:t>41 % neutraaleja</a:t>
            </a:r>
          </a:p>
          <a:p>
            <a:r>
              <a:rPr lang="fi-FI" dirty="0"/>
              <a:t>23 % negatiivisia</a:t>
            </a:r>
          </a:p>
          <a:p>
            <a:endParaRPr lang="fi-FI" dirty="0"/>
          </a:p>
        </p:txBody>
      </p:sp>
      <p:pic>
        <p:nvPicPr>
          <p:cNvPr id="11" name="Sisällön paikkamerkki 9">
            <a:extLst>
              <a:ext uri="{FF2B5EF4-FFF2-40B4-BE49-F238E27FC236}">
                <a16:creationId xmlns:a16="http://schemas.microsoft.com/office/drawing/2014/main" id="{A318DD82-B93B-478A-8C6D-25AFD5A00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02" y="197271"/>
            <a:ext cx="634927" cy="7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0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9FE19D-EF56-4E1E-98CB-152A23AC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   Mitä mieltä olet robottipuhelusta?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32D8D8E-BDDA-476C-B56C-9C9345DDA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452" y="1600200"/>
            <a:ext cx="4917095" cy="4525963"/>
          </a:xfrm>
        </p:spPr>
      </p:pic>
      <p:pic>
        <p:nvPicPr>
          <p:cNvPr id="6" name="Sisällön paikkamerkki 9">
            <a:extLst>
              <a:ext uri="{FF2B5EF4-FFF2-40B4-BE49-F238E27FC236}">
                <a16:creationId xmlns:a16="http://schemas.microsoft.com/office/drawing/2014/main" id="{0C7F3924-C0BB-4D1B-9053-C1BE8946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2" y="327899"/>
            <a:ext cx="852249" cy="10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971" y="4708525"/>
            <a:ext cx="7772400" cy="125095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Kiitos!</a:t>
            </a:r>
            <a:br>
              <a:rPr lang="en-US" sz="1800" dirty="0">
                <a:solidFill>
                  <a:srgbClr val="FFFFFF"/>
                </a:solidFill>
                <a:latin typeface="Brandon Grotesque Bold"/>
                <a:cs typeface="Brandon Grotesque Bold"/>
              </a:rPr>
            </a:br>
            <a:br>
              <a:rPr lang="en-US" sz="1800" dirty="0">
                <a:solidFill>
                  <a:srgbClr val="FFFFFF"/>
                </a:solidFill>
                <a:latin typeface="Brandon Grotesque Bold"/>
                <a:cs typeface="Brandon Grotesque Bold"/>
              </a:rPr>
            </a:br>
            <a:r>
              <a:rPr lang="en-US" sz="18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Pirkko Annala, </a:t>
            </a:r>
            <a:r>
              <a:rPr lang="en-US" sz="18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hallintosihteeri</a:t>
            </a:r>
            <a:r>
              <a:rPr lang="en-US" sz="18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29.3.2021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714" y="3648301"/>
            <a:ext cx="6400800" cy="89217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Robottipuhelukokeilun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vastauksia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hyödynnetään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toiminnan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kehittämisessä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kuntastrategian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laadinnassa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ja </a:t>
            </a:r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talousarvion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Brandon Grotesque Bold"/>
                <a:cs typeface="Brandon Grotesque Bold"/>
              </a:rPr>
              <a:t>valmistelussa</a:t>
            </a:r>
            <a:r>
              <a:rPr lang="en-US" sz="2000" dirty="0">
                <a:solidFill>
                  <a:srgbClr val="FFFFFF"/>
                </a:solidFill>
                <a:latin typeface="Brandon Grotesque Bold"/>
                <a:cs typeface="Brandon Grotesque Bold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617" y="1147761"/>
            <a:ext cx="1572066" cy="18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rautalampi-MEOM-powerpointpohja</Template>
  <TotalTime>70</TotalTime>
  <Words>297</Words>
  <Application>Microsoft Office PowerPoint</Application>
  <PresentationFormat>Näytössä katseltava diaesitys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Brandon Grotesque Bold</vt:lpstr>
      <vt:lpstr>Brandon Grotesque Regular</vt:lpstr>
      <vt:lpstr>Calibri</vt:lpstr>
      <vt:lpstr>Office-teema</vt:lpstr>
      <vt:lpstr>Robottipuhelukokeilun yhteenveto “Robottipuhelut osallisuutta tukemassa”</vt:lpstr>
      <vt:lpstr>Mihin Rautalammilla kannattaisi erityisesti satsata? </vt:lpstr>
      <vt:lpstr>  Mistä olet kotikunnassasi ylpeä?</vt:lpstr>
      <vt:lpstr>   Mitä Rautalammilla tulisi tehdä lasten, nuorten ja lapsiperheiden hyvinvoinnin edistämiseksi? (90 vastausta) </vt:lpstr>
      <vt:lpstr>Miten haluaisit mieluiten osallistua kunnan kehittämiseen? (88 vastasi)</vt:lpstr>
      <vt:lpstr>Mitä haluaisit sanoa Rautalammille muuttoa harkitsevalle? (82 vastausta)</vt:lpstr>
      <vt:lpstr>Millaista arkesi on nyt ja millaista toivoisit sen olevan tulevaisuudessa?</vt:lpstr>
      <vt:lpstr>   Mitä mieltä olet robottipuhelusta?</vt:lpstr>
      <vt:lpstr>Kiitos!  Pirkko Annala, hallintosihteeri 29.3.2021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aihe tähän</dc:title>
  <dc:creator>Pirkko Annala</dc:creator>
  <cp:lastModifiedBy>Pirkko Annala</cp:lastModifiedBy>
  <cp:revision>8</cp:revision>
  <dcterms:created xsi:type="dcterms:W3CDTF">2021-03-29T11:10:30Z</dcterms:created>
  <dcterms:modified xsi:type="dcterms:W3CDTF">2021-03-29T12:20:37Z</dcterms:modified>
</cp:coreProperties>
</file>