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69" r:id="rId3"/>
    <p:sldId id="270" r:id="rId4"/>
    <p:sldId id="284" r:id="rId5"/>
    <p:sldId id="285" r:id="rId6"/>
    <p:sldId id="286" r:id="rId7"/>
    <p:sldId id="272" r:id="rId8"/>
    <p:sldId id="273" r:id="rId9"/>
    <p:sldId id="274" r:id="rId10"/>
    <p:sldId id="287" r:id="rId11"/>
    <p:sldId id="288" r:id="rId12"/>
    <p:sldId id="277" r:id="rId13"/>
    <p:sldId id="278" r:id="rId14"/>
    <p:sldId id="280" r:id="rId15"/>
    <p:sldId id="283" r:id="rId16"/>
    <p:sldId id="281" r:id="rId17"/>
    <p:sldId id="282" r:id="rId18"/>
    <p:sldId id="266" r:id="rId19"/>
    <p:sldId id="279" r:id="rId20"/>
    <p:sldId id="275" r:id="rId21"/>
    <p:sldId id="261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69" d="100"/>
          <a:sy n="69" d="100"/>
        </p:scale>
        <p:origin x="46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72211350293542"/>
          <c:y val="1.5981735159817351E-2"/>
          <c:w val="0.7416829745596869"/>
          <c:h val="0.7782330929511441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none"/>
          </c:marker>
          <c:smooth val="0"/>
          <c:extLst>
            <c:ext xmlns:c16="http://schemas.microsoft.com/office/drawing/2014/chart" uri="{C3380CC4-5D6E-409C-BE32-E72D297353CC}">
              <c16:uniqueId val="{00000000-6020-4F62-BBD5-3CC1D85B974C}"/>
            </c:ext>
          </c:extLst>
        </c:ser>
        <c:ser>
          <c:idx val="1"/>
          <c:order val="1"/>
          <c:tx>
            <c:v/>
          </c:tx>
          <c:spPr>
            <a:ln w="19050">
              <a:noFill/>
            </a:ln>
          </c:spPr>
          <c:marker>
            <c:symbol val="square"/>
            <c:size val="4"/>
            <c:spPr>
              <a:solidFill>
                <a:srgbClr val="404040">
                  <a:alpha val="75000"/>
                </a:srgbClr>
              </a:solidFill>
              <a:ln w="6350">
                <a:noFill/>
              </a:ln>
            </c:spPr>
          </c:marker>
          <c:xVal>
            <c:numRef>
              <c:f>'Corr O2mgl_Ptot kaikki'!$KO$1:$KO$178</c:f>
              <c:numCache>
                <c:formatCode>General</c:formatCode>
                <c:ptCount val="178"/>
                <c:pt idx="0">
                  <c:v>8.4</c:v>
                </c:pt>
                <c:pt idx="1">
                  <c:v>8.1</c:v>
                </c:pt>
                <c:pt idx="2">
                  <c:v>7.6</c:v>
                </c:pt>
                <c:pt idx="3">
                  <c:v>8.4</c:v>
                </c:pt>
                <c:pt idx="4">
                  <c:v>10</c:v>
                </c:pt>
                <c:pt idx="5">
                  <c:v>9.5</c:v>
                </c:pt>
                <c:pt idx="6">
                  <c:v>8.1</c:v>
                </c:pt>
                <c:pt idx="7">
                  <c:v>7</c:v>
                </c:pt>
                <c:pt idx="8">
                  <c:v>7.2</c:v>
                </c:pt>
                <c:pt idx="9">
                  <c:v>4.5999999999999996</c:v>
                </c:pt>
                <c:pt idx="10">
                  <c:v>9.5</c:v>
                </c:pt>
                <c:pt idx="11">
                  <c:v>9.4</c:v>
                </c:pt>
                <c:pt idx="12">
                  <c:v>8.9</c:v>
                </c:pt>
                <c:pt idx="13">
                  <c:v>8.6999999999999993</c:v>
                </c:pt>
                <c:pt idx="14">
                  <c:v>7.6</c:v>
                </c:pt>
                <c:pt idx="15">
                  <c:v>9.6</c:v>
                </c:pt>
                <c:pt idx="16">
                  <c:v>6.2</c:v>
                </c:pt>
                <c:pt idx="17">
                  <c:v>7.6</c:v>
                </c:pt>
                <c:pt idx="18">
                  <c:v>12.3</c:v>
                </c:pt>
                <c:pt idx="19">
                  <c:v>9.6</c:v>
                </c:pt>
                <c:pt idx="20">
                  <c:v>8.9</c:v>
                </c:pt>
                <c:pt idx="21">
                  <c:v>9.1</c:v>
                </c:pt>
                <c:pt idx="22">
                  <c:v>9.3000000000000007</c:v>
                </c:pt>
                <c:pt idx="23">
                  <c:v>9.1999999999999993</c:v>
                </c:pt>
                <c:pt idx="24">
                  <c:v>7</c:v>
                </c:pt>
                <c:pt idx="25">
                  <c:v>6.1</c:v>
                </c:pt>
                <c:pt idx="26">
                  <c:v>10</c:v>
                </c:pt>
                <c:pt idx="27">
                  <c:v>9.9</c:v>
                </c:pt>
                <c:pt idx="28">
                  <c:v>5.3</c:v>
                </c:pt>
                <c:pt idx="29">
                  <c:v>10.7</c:v>
                </c:pt>
                <c:pt idx="30">
                  <c:v>8.4</c:v>
                </c:pt>
                <c:pt idx="31">
                  <c:v>8.8000000000000007</c:v>
                </c:pt>
                <c:pt idx="32">
                  <c:v>8.8000000000000007</c:v>
                </c:pt>
                <c:pt idx="33">
                  <c:v>7.9</c:v>
                </c:pt>
                <c:pt idx="34">
                  <c:v>6</c:v>
                </c:pt>
                <c:pt idx="35">
                  <c:v>8.5</c:v>
                </c:pt>
                <c:pt idx="36">
                  <c:v>1.5</c:v>
                </c:pt>
                <c:pt idx="37">
                  <c:v>7.7</c:v>
                </c:pt>
                <c:pt idx="38">
                  <c:v>8.1999999999999993</c:v>
                </c:pt>
                <c:pt idx="39">
                  <c:v>8.6</c:v>
                </c:pt>
                <c:pt idx="40">
                  <c:v>10.4</c:v>
                </c:pt>
                <c:pt idx="41">
                  <c:v>1.8</c:v>
                </c:pt>
                <c:pt idx="42">
                  <c:v>9</c:v>
                </c:pt>
                <c:pt idx="43">
                  <c:v>6.8</c:v>
                </c:pt>
                <c:pt idx="44">
                  <c:v>7.9</c:v>
                </c:pt>
                <c:pt idx="45">
                  <c:v>7.6</c:v>
                </c:pt>
                <c:pt idx="46">
                  <c:v>10.3</c:v>
                </c:pt>
                <c:pt idx="47">
                  <c:v>9.6</c:v>
                </c:pt>
                <c:pt idx="48">
                  <c:v>10.6</c:v>
                </c:pt>
                <c:pt idx="49">
                  <c:v>8.6999999999999993</c:v>
                </c:pt>
                <c:pt idx="50">
                  <c:v>5.0999999999999996</c:v>
                </c:pt>
                <c:pt idx="51">
                  <c:v>9.4</c:v>
                </c:pt>
                <c:pt idx="52">
                  <c:v>5.6</c:v>
                </c:pt>
                <c:pt idx="53">
                  <c:v>8.9</c:v>
                </c:pt>
                <c:pt idx="54">
                  <c:v>0.2</c:v>
                </c:pt>
                <c:pt idx="55">
                  <c:v>10.3</c:v>
                </c:pt>
                <c:pt idx="56">
                  <c:v>8</c:v>
                </c:pt>
                <c:pt idx="57">
                  <c:v>8.6</c:v>
                </c:pt>
                <c:pt idx="58">
                  <c:v>7.7</c:v>
                </c:pt>
                <c:pt idx="59">
                  <c:v>4.8</c:v>
                </c:pt>
                <c:pt idx="60">
                  <c:v>8.3000000000000007</c:v>
                </c:pt>
                <c:pt idx="61">
                  <c:v>6.7</c:v>
                </c:pt>
                <c:pt idx="62">
                  <c:v>9.8000000000000007</c:v>
                </c:pt>
                <c:pt idx="63">
                  <c:v>8.6</c:v>
                </c:pt>
                <c:pt idx="64">
                  <c:v>4.8</c:v>
                </c:pt>
                <c:pt idx="65">
                  <c:v>9.1</c:v>
                </c:pt>
                <c:pt idx="66">
                  <c:v>3.3</c:v>
                </c:pt>
                <c:pt idx="67">
                  <c:v>7.6</c:v>
                </c:pt>
                <c:pt idx="68">
                  <c:v>2.9</c:v>
                </c:pt>
                <c:pt idx="69">
                  <c:v>9</c:v>
                </c:pt>
                <c:pt idx="70">
                  <c:v>7.5</c:v>
                </c:pt>
                <c:pt idx="71">
                  <c:v>2</c:v>
                </c:pt>
                <c:pt idx="72">
                  <c:v>8</c:v>
                </c:pt>
                <c:pt idx="73">
                  <c:v>1.4</c:v>
                </c:pt>
                <c:pt idx="74">
                  <c:v>8.5</c:v>
                </c:pt>
                <c:pt idx="75">
                  <c:v>3.3</c:v>
                </c:pt>
                <c:pt idx="76">
                  <c:v>7.5</c:v>
                </c:pt>
                <c:pt idx="77">
                  <c:v>6.9</c:v>
                </c:pt>
                <c:pt idx="78">
                  <c:v>1.8</c:v>
                </c:pt>
                <c:pt idx="79">
                  <c:v>8.3000000000000007</c:v>
                </c:pt>
                <c:pt idx="80">
                  <c:v>4.5</c:v>
                </c:pt>
                <c:pt idx="81">
                  <c:v>7.6</c:v>
                </c:pt>
                <c:pt idx="82">
                  <c:v>2.9</c:v>
                </c:pt>
                <c:pt idx="83">
                  <c:v>8.9</c:v>
                </c:pt>
                <c:pt idx="84">
                  <c:v>7.4</c:v>
                </c:pt>
                <c:pt idx="85">
                  <c:v>5.5</c:v>
                </c:pt>
                <c:pt idx="86">
                  <c:v>9</c:v>
                </c:pt>
                <c:pt idx="87">
                  <c:v>5</c:v>
                </c:pt>
                <c:pt idx="88">
                  <c:v>9.8000000000000007</c:v>
                </c:pt>
                <c:pt idx="89">
                  <c:v>6.6</c:v>
                </c:pt>
                <c:pt idx="90">
                  <c:v>8.4</c:v>
                </c:pt>
                <c:pt idx="91">
                  <c:v>8.5</c:v>
                </c:pt>
                <c:pt idx="92">
                  <c:v>6.3</c:v>
                </c:pt>
                <c:pt idx="93">
                  <c:v>10</c:v>
                </c:pt>
                <c:pt idx="94">
                  <c:v>9.8000000000000007</c:v>
                </c:pt>
                <c:pt idx="95">
                  <c:v>6</c:v>
                </c:pt>
                <c:pt idx="96">
                  <c:v>5</c:v>
                </c:pt>
                <c:pt idx="97">
                  <c:v>1.9</c:v>
                </c:pt>
                <c:pt idx="98">
                  <c:v>0.9</c:v>
                </c:pt>
                <c:pt idx="99">
                  <c:v>4.8</c:v>
                </c:pt>
                <c:pt idx="100">
                  <c:v>9.4</c:v>
                </c:pt>
                <c:pt idx="101">
                  <c:v>8.4</c:v>
                </c:pt>
                <c:pt idx="102">
                  <c:v>7.2</c:v>
                </c:pt>
                <c:pt idx="103">
                  <c:v>5.0999999999999996</c:v>
                </c:pt>
                <c:pt idx="104">
                  <c:v>1.3</c:v>
                </c:pt>
                <c:pt idx="105">
                  <c:v>1.1000000000000001</c:v>
                </c:pt>
                <c:pt idx="106">
                  <c:v>7.4</c:v>
                </c:pt>
                <c:pt idx="107">
                  <c:v>1</c:v>
                </c:pt>
                <c:pt idx="108">
                  <c:v>3.5</c:v>
                </c:pt>
                <c:pt idx="109">
                  <c:v>0.1</c:v>
                </c:pt>
                <c:pt idx="110">
                  <c:v>7.9</c:v>
                </c:pt>
                <c:pt idx="111">
                  <c:v>9.9</c:v>
                </c:pt>
                <c:pt idx="112">
                  <c:v>4.5</c:v>
                </c:pt>
                <c:pt idx="113">
                  <c:v>2.1</c:v>
                </c:pt>
                <c:pt idx="114">
                  <c:v>0.3</c:v>
                </c:pt>
                <c:pt idx="115">
                  <c:v>0.4</c:v>
                </c:pt>
                <c:pt idx="116">
                  <c:v>9.6</c:v>
                </c:pt>
                <c:pt idx="117">
                  <c:v>5.4</c:v>
                </c:pt>
                <c:pt idx="118">
                  <c:v>5.6</c:v>
                </c:pt>
                <c:pt idx="119">
                  <c:v>1.3</c:v>
                </c:pt>
                <c:pt idx="120">
                  <c:v>8</c:v>
                </c:pt>
                <c:pt idx="121">
                  <c:v>3.4</c:v>
                </c:pt>
                <c:pt idx="122">
                  <c:v>0.4</c:v>
                </c:pt>
                <c:pt idx="123">
                  <c:v>1</c:v>
                </c:pt>
                <c:pt idx="124">
                  <c:v>5.8</c:v>
                </c:pt>
                <c:pt idx="125">
                  <c:v>8.5</c:v>
                </c:pt>
                <c:pt idx="126">
                  <c:v>0.6</c:v>
                </c:pt>
                <c:pt idx="127">
                  <c:v>6</c:v>
                </c:pt>
                <c:pt idx="128">
                  <c:v>2</c:v>
                </c:pt>
                <c:pt idx="129">
                  <c:v>1.3</c:v>
                </c:pt>
                <c:pt idx="130">
                  <c:v>0.1</c:v>
                </c:pt>
                <c:pt idx="131">
                  <c:v>9.6999999999999993</c:v>
                </c:pt>
                <c:pt idx="132">
                  <c:v>9.9</c:v>
                </c:pt>
                <c:pt idx="133">
                  <c:v>0.1</c:v>
                </c:pt>
                <c:pt idx="134">
                  <c:v>10.6</c:v>
                </c:pt>
                <c:pt idx="135">
                  <c:v>8.1999999999999993</c:v>
                </c:pt>
                <c:pt idx="136">
                  <c:v>0.5</c:v>
                </c:pt>
                <c:pt idx="137">
                  <c:v>3.3</c:v>
                </c:pt>
                <c:pt idx="138">
                  <c:v>8.1999999999999993</c:v>
                </c:pt>
                <c:pt idx="139">
                  <c:v>7.4</c:v>
                </c:pt>
                <c:pt idx="140">
                  <c:v>0.1</c:v>
                </c:pt>
                <c:pt idx="141">
                  <c:v>3.8</c:v>
                </c:pt>
                <c:pt idx="142">
                  <c:v>5.6</c:v>
                </c:pt>
                <c:pt idx="143">
                  <c:v>4.4000000000000004</c:v>
                </c:pt>
                <c:pt idx="144">
                  <c:v>0.1</c:v>
                </c:pt>
                <c:pt idx="145">
                  <c:v>5.9</c:v>
                </c:pt>
                <c:pt idx="146">
                  <c:v>0.2</c:v>
                </c:pt>
                <c:pt idx="147">
                  <c:v>9.8000000000000007</c:v>
                </c:pt>
                <c:pt idx="148">
                  <c:v>2.4</c:v>
                </c:pt>
                <c:pt idx="149">
                  <c:v>8.1999999999999993</c:v>
                </c:pt>
                <c:pt idx="150">
                  <c:v>0.1</c:v>
                </c:pt>
                <c:pt idx="151">
                  <c:v>0.1</c:v>
                </c:pt>
                <c:pt idx="152">
                  <c:v>0.4</c:v>
                </c:pt>
                <c:pt idx="153">
                  <c:v>7.7</c:v>
                </c:pt>
                <c:pt idx="154">
                  <c:v>7.2</c:v>
                </c:pt>
                <c:pt idx="155">
                  <c:v>7.9</c:v>
                </c:pt>
                <c:pt idx="156">
                  <c:v>0.3</c:v>
                </c:pt>
                <c:pt idx="157">
                  <c:v>5.9</c:v>
                </c:pt>
                <c:pt idx="158">
                  <c:v>0.1</c:v>
                </c:pt>
                <c:pt idx="159">
                  <c:v>0.7</c:v>
                </c:pt>
                <c:pt idx="160">
                  <c:v>1.8</c:v>
                </c:pt>
                <c:pt idx="161">
                  <c:v>0.5</c:v>
                </c:pt>
                <c:pt idx="162">
                  <c:v>3.1</c:v>
                </c:pt>
                <c:pt idx="163">
                  <c:v>0.1</c:v>
                </c:pt>
                <c:pt idx="164">
                  <c:v>0.2</c:v>
                </c:pt>
                <c:pt idx="165">
                  <c:v>0.3</c:v>
                </c:pt>
                <c:pt idx="166">
                  <c:v>7.1</c:v>
                </c:pt>
                <c:pt idx="167">
                  <c:v>4.5999999999999996</c:v>
                </c:pt>
                <c:pt idx="168">
                  <c:v>1.2</c:v>
                </c:pt>
                <c:pt idx="169">
                  <c:v>8.4</c:v>
                </c:pt>
                <c:pt idx="170">
                  <c:v>0.1</c:v>
                </c:pt>
                <c:pt idx="171">
                  <c:v>0.1</c:v>
                </c:pt>
                <c:pt idx="172">
                  <c:v>8.8000000000000007</c:v>
                </c:pt>
                <c:pt idx="173">
                  <c:v>0.1</c:v>
                </c:pt>
                <c:pt idx="174">
                  <c:v>8.8000000000000007</c:v>
                </c:pt>
                <c:pt idx="175">
                  <c:v>0.1</c:v>
                </c:pt>
                <c:pt idx="176">
                  <c:v>0.1</c:v>
                </c:pt>
                <c:pt idx="177">
                  <c:v>0.5</c:v>
                </c:pt>
              </c:numCache>
            </c:numRef>
          </c:xVal>
          <c:yVal>
            <c:numRef>
              <c:f>'Corr O2mgl_Ptot kaikki'!$KO$179:$KO$356</c:f>
              <c:numCache>
                <c:formatCode>General</c:formatCode>
                <c:ptCount val="178"/>
                <c:pt idx="0">
                  <c:v>28</c:v>
                </c:pt>
                <c:pt idx="1">
                  <c:v>35</c:v>
                </c:pt>
                <c:pt idx="2">
                  <c:v>45</c:v>
                </c:pt>
                <c:pt idx="3">
                  <c:v>40</c:v>
                </c:pt>
                <c:pt idx="4">
                  <c:v>40</c:v>
                </c:pt>
                <c:pt idx="5">
                  <c:v>33</c:v>
                </c:pt>
                <c:pt idx="6">
                  <c:v>40</c:v>
                </c:pt>
                <c:pt idx="7">
                  <c:v>41</c:v>
                </c:pt>
                <c:pt idx="8">
                  <c:v>45</c:v>
                </c:pt>
                <c:pt idx="9">
                  <c:v>90</c:v>
                </c:pt>
                <c:pt idx="10">
                  <c:v>53</c:v>
                </c:pt>
                <c:pt idx="11">
                  <c:v>41</c:v>
                </c:pt>
                <c:pt idx="12">
                  <c:v>38</c:v>
                </c:pt>
                <c:pt idx="13">
                  <c:v>44</c:v>
                </c:pt>
                <c:pt idx="14">
                  <c:v>58</c:v>
                </c:pt>
                <c:pt idx="15">
                  <c:v>53</c:v>
                </c:pt>
                <c:pt idx="16">
                  <c:v>51</c:v>
                </c:pt>
                <c:pt idx="17">
                  <c:v>66</c:v>
                </c:pt>
                <c:pt idx="18">
                  <c:v>27</c:v>
                </c:pt>
                <c:pt idx="19">
                  <c:v>42</c:v>
                </c:pt>
                <c:pt idx="20">
                  <c:v>63</c:v>
                </c:pt>
                <c:pt idx="21">
                  <c:v>220</c:v>
                </c:pt>
                <c:pt idx="22">
                  <c:v>48</c:v>
                </c:pt>
                <c:pt idx="23">
                  <c:v>45</c:v>
                </c:pt>
                <c:pt idx="24">
                  <c:v>35</c:v>
                </c:pt>
                <c:pt idx="25">
                  <c:v>34</c:v>
                </c:pt>
                <c:pt idx="26">
                  <c:v>42</c:v>
                </c:pt>
                <c:pt idx="27">
                  <c:v>62</c:v>
                </c:pt>
                <c:pt idx="28">
                  <c:v>66</c:v>
                </c:pt>
                <c:pt idx="29">
                  <c:v>53</c:v>
                </c:pt>
                <c:pt idx="30">
                  <c:v>43</c:v>
                </c:pt>
                <c:pt idx="31">
                  <c:v>190</c:v>
                </c:pt>
                <c:pt idx="32">
                  <c:v>39</c:v>
                </c:pt>
                <c:pt idx="33">
                  <c:v>63</c:v>
                </c:pt>
                <c:pt idx="34">
                  <c:v>46</c:v>
                </c:pt>
                <c:pt idx="35">
                  <c:v>50</c:v>
                </c:pt>
                <c:pt idx="36">
                  <c:v>34</c:v>
                </c:pt>
                <c:pt idx="37">
                  <c:v>55</c:v>
                </c:pt>
                <c:pt idx="38">
                  <c:v>48</c:v>
                </c:pt>
                <c:pt idx="39">
                  <c:v>35</c:v>
                </c:pt>
                <c:pt idx="40">
                  <c:v>56</c:v>
                </c:pt>
                <c:pt idx="41">
                  <c:v>33</c:v>
                </c:pt>
                <c:pt idx="42">
                  <c:v>50</c:v>
                </c:pt>
                <c:pt idx="43">
                  <c:v>170</c:v>
                </c:pt>
                <c:pt idx="44">
                  <c:v>43</c:v>
                </c:pt>
                <c:pt idx="45">
                  <c:v>83</c:v>
                </c:pt>
                <c:pt idx="46">
                  <c:v>88</c:v>
                </c:pt>
                <c:pt idx="47">
                  <c:v>30</c:v>
                </c:pt>
                <c:pt idx="48">
                  <c:v>68</c:v>
                </c:pt>
                <c:pt idx="49">
                  <c:v>71</c:v>
                </c:pt>
                <c:pt idx="50">
                  <c:v>31</c:v>
                </c:pt>
                <c:pt idx="51">
                  <c:v>71</c:v>
                </c:pt>
                <c:pt idx="52">
                  <c:v>31</c:v>
                </c:pt>
                <c:pt idx="53">
                  <c:v>53</c:v>
                </c:pt>
                <c:pt idx="54">
                  <c:v>32</c:v>
                </c:pt>
                <c:pt idx="55">
                  <c:v>51</c:v>
                </c:pt>
                <c:pt idx="56">
                  <c:v>59</c:v>
                </c:pt>
                <c:pt idx="57">
                  <c:v>25</c:v>
                </c:pt>
                <c:pt idx="58">
                  <c:v>48</c:v>
                </c:pt>
                <c:pt idx="59">
                  <c:v>34</c:v>
                </c:pt>
                <c:pt idx="60">
                  <c:v>51</c:v>
                </c:pt>
                <c:pt idx="61">
                  <c:v>24</c:v>
                </c:pt>
                <c:pt idx="62">
                  <c:v>42</c:v>
                </c:pt>
                <c:pt idx="63">
                  <c:v>77</c:v>
                </c:pt>
                <c:pt idx="64">
                  <c:v>31</c:v>
                </c:pt>
                <c:pt idx="65">
                  <c:v>43</c:v>
                </c:pt>
                <c:pt idx="66">
                  <c:v>29</c:v>
                </c:pt>
                <c:pt idx="67">
                  <c:v>56</c:v>
                </c:pt>
                <c:pt idx="68">
                  <c:v>34</c:v>
                </c:pt>
                <c:pt idx="69">
                  <c:v>42</c:v>
                </c:pt>
                <c:pt idx="70">
                  <c:v>71</c:v>
                </c:pt>
                <c:pt idx="71">
                  <c:v>25</c:v>
                </c:pt>
                <c:pt idx="72">
                  <c:v>67</c:v>
                </c:pt>
                <c:pt idx="73">
                  <c:v>13</c:v>
                </c:pt>
                <c:pt idx="74">
                  <c:v>69</c:v>
                </c:pt>
                <c:pt idx="75">
                  <c:v>29</c:v>
                </c:pt>
                <c:pt idx="76">
                  <c:v>51</c:v>
                </c:pt>
                <c:pt idx="77">
                  <c:v>42</c:v>
                </c:pt>
                <c:pt idx="78">
                  <c:v>39</c:v>
                </c:pt>
                <c:pt idx="79">
                  <c:v>52</c:v>
                </c:pt>
                <c:pt idx="80">
                  <c:v>36</c:v>
                </c:pt>
                <c:pt idx="81">
                  <c:v>60</c:v>
                </c:pt>
                <c:pt idx="82">
                  <c:v>30</c:v>
                </c:pt>
                <c:pt idx="83">
                  <c:v>42</c:v>
                </c:pt>
                <c:pt idx="84">
                  <c:v>53</c:v>
                </c:pt>
                <c:pt idx="85">
                  <c:v>34</c:v>
                </c:pt>
                <c:pt idx="86">
                  <c:v>51</c:v>
                </c:pt>
                <c:pt idx="87">
                  <c:v>24</c:v>
                </c:pt>
                <c:pt idx="88">
                  <c:v>67</c:v>
                </c:pt>
                <c:pt idx="89">
                  <c:v>30</c:v>
                </c:pt>
                <c:pt idx="90">
                  <c:v>50</c:v>
                </c:pt>
                <c:pt idx="91">
                  <c:v>61</c:v>
                </c:pt>
                <c:pt idx="92">
                  <c:v>27</c:v>
                </c:pt>
                <c:pt idx="93">
                  <c:v>51</c:v>
                </c:pt>
                <c:pt idx="94">
                  <c:v>44</c:v>
                </c:pt>
                <c:pt idx="95">
                  <c:v>47</c:v>
                </c:pt>
                <c:pt idx="96">
                  <c:v>43</c:v>
                </c:pt>
                <c:pt idx="97">
                  <c:v>49</c:v>
                </c:pt>
                <c:pt idx="98">
                  <c:v>57</c:v>
                </c:pt>
                <c:pt idx="99">
                  <c:v>71</c:v>
                </c:pt>
                <c:pt idx="100">
                  <c:v>40</c:v>
                </c:pt>
                <c:pt idx="101">
                  <c:v>43</c:v>
                </c:pt>
                <c:pt idx="102">
                  <c:v>62</c:v>
                </c:pt>
                <c:pt idx="103">
                  <c:v>47</c:v>
                </c:pt>
                <c:pt idx="104">
                  <c:v>40</c:v>
                </c:pt>
                <c:pt idx="105">
                  <c:v>32</c:v>
                </c:pt>
                <c:pt idx="106">
                  <c:v>76</c:v>
                </c:pt>
                <c:pt idx="107">
                  <c:v>37</c:v>
                </c:pt>
                <c:pt idx="108">
                  <c:v>42</c:v>
                </c:pt>
                <c:pt idx="109">
                  <c:v>140</c:v>
                </c:pt>
                <c:pt idx="110">
                  <c:v>38</c:v>
                </c:pt>
                <c:pt idx="111">
                  <c:v>39</c:v>
                </c:pt>
                <c:pt idx="112">
                  <c:v>58</c:v>
                </c:pt>
                <c:pt idx="113">
                  <c:v>56</c:v>
                </c:pt>
                <c:pt idx="114">
                  <c:v>79</c:v>
                </c:pt>
                <c:pt idx="115">
                  <c:v>250</c:v>
                </c:pt>
                <c:pt idx="116">
                  <c:v>40</c:v>
                </c:pt>
                <c:pt idx="117">
                  <c:v>47</c:v>
                </c:pt>
                <c:pt idx="118">
                  <c:v>43</c:v>
                </c:pt>
                <c:pt idx="119">
                  <c:v>61</c:v>
                </c:pt>
                <c:pt idx="120">
                  <c:v>57</c:v>
                </c:pt>
                <c:pt idx="121">
                  <c:v>42</c:v>
                </c:pt>
                <c:pt idx="122">
                  <c:v>48</c:v>
                </c:pt>
                <c:pt idx="123">
                  <c:v>56</c:v>
                </c:pt>
                <c:pt idx="124">
                  <c:v>57</c:v>
                </c:pt>
                <c:pt idx="125">
                  <c:v>66</c:v>
                </c:pt>
                <c:pt idx="126">
                  <c:v>39</c:v>
                </c:pt>
                <c:pt idx="127">
                  <c:v>49</c:v>
                </c:pt>
                <c:pt idx="128">
                  <c:v>63</c:v>
                </c:pt>
                <c:pt idx="129">
                  <c:v>38</c:v>
                </c:pt>
                <c:pt idx="130">
                  <c:v>37</c:v>
                </c:pt>
                <c:pt idx="131">
                  <c:v>46</c:v>
                </c:pt>
                <c:pt idx="132">
                  <c:v>64</c:v>
                </c:pt>
                <c:pt idx="133">
                  <c:v>97</c:v>
                </c:pt>
                <c:pt idx="134">
                  <c:v>53</c:v>
                </c:pt>
                <c:pt idx="135">
                  <c:v>43</c:v>
                </c:pt>
                <c:pt idx="136">
                  <c:v>230</c:v>
                </c:pt>
                <c:pt idx="137">
                  <c:v>52</c:v>
                </c:pt>
                <c:pt idx="138">
                  <c:v>53</c:v>
                </c:pt>
                <c:pt idx="139">
                  <c:v>54</c:v>
                </c:pt>
                <c:pt idx="140">
                  <c:v>42</c:v>
                </c:pt>
                <c:pt idx="141">
                  <c:v>42</c:v>
                </c:pt>
                <c:pt idx="142">
                  <c:v>57</c:v>
                </c:pt>
                <c:pt idx="143">
                  <c:v>57</c:v>
                </c:pt>
                <c:pt idx="144">
                  <c:v>59</c:v>
                </c:pt>
                <c:pt idx="145">
                  <c:v>130</c:v>
                </c:pt>
                <c:pt idx="146">
                  <c:v>49</c:v>
                </c:pt>
                <c:pt idx="147">
                  <c:v>68</c:v>
                </c:pt>
                <c:pt idx="148">
                  <c:v>100</c:v>
                </c:pt>
                <c:pt idx="149">
                  <c:v>76</c:v>
                </c:pt>
                <c:pt idx="150">
                  <c:v>380</c:v>
                </c:pt>
                <c:pt idx="151">
                  <c:v>64</c:v>
                </c:pt>
                <c:pt idx="152">
                  <c:v>110</c:v>
                </c:pt>
                <c:pt idx="153">
                  <c:v>55</c:v>
                </c:pt>
                <c:pt idx="154">
                  <c:v>44</c:v>
                </c:pt>
                <c:pt idx="155">
                  <c:v>50</c:v>
                </c:pt>
                <c:pt idx="156">
                  <c:v>54</c:v>
                </c:pt>
                <c:pt idx="157">
                  <c:v>62</c:v>
                </c:pt>
                <c:pt idx="158">
                  <c:v>120</c:v>
                </c:pt>
                <c:pt idx="159">
                  <c:v>43</c:v>
                </c:pt>
                <c:pt idx="160">
                  <c:v>98</c:v>
                </c:pt>
                <c:pt idx="161">
                  <c:v>50</c:v>
                </c:pt>
                <c:pt idx="162">
                  <c:v>110</c:v>
                </c:pt>
                <c:pt idx="163">
                  <c:v>480</c:v>
                </c:pt>
                <c:pt idx="164">
                  <c:v>79</c:v>
                </c:pt>
                <c:pt idx="165">
                  <c:v>56</c:v>
                </c:pt>
                <c:pt idx="166">
                  <c:v>49</c:v>
                </c:pt>
                <c:pt idx="167">
                  <c:v>51</c:v>
                </c:pt>
                <c:pt idx="168">
                  <c:v>88</c:v>
                </c:pt>
                <c:pt idx="169">
                  <c:v>44</c:v>
                </c:pt>
                <c:pt idx="170">
                  <c:v>58</c:v>
                </c:pt>
                <c:pt idx="171">
                  <c:v>50</c:v>
                </c:pt>
                <c:pt idx="172">
                  <c:v>53</c:v>
                </c:pt>
                <c:pt idx="173">
                  <c:v>200</c:v>
                </c:pt>
                <c:pt idx="174">
                  <c:v>72</c:v>
                </c:pt>
                <c:pt idx="175">
                  <c:v>43</c:v>
                </c:pt>
                <c:pt idx="176">
                  <c:v>44</c:v>
                </c:pt>
                <c:pt idx="177">
                  <c:v>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20-4F62-BBD5-3CC1D85B974C}"/>
            </c:ext>
          </c:extLst>
        </c:ser>
        <c:ser>
          <c:idx val="2"/>
          <c:order val="2"/>
          <c:tx>
            <c:v>Fit power</c:v>
          </c:tx>
          <c:spPr>
            <a:ln w="25400">
              <a:solidFill>
                <a:srgbClr val="E61C1B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020-4F62-BBD5-3CC1D85B974C}"/>
              </c:ext>
            </c:extLst>
          </c:dPt>
          <c:xVal>
            <c:numRef>
              <c:f>'Corr O2mgl_Ptot kaikki'!$KO$357:$KO$458</c:f>
              <c:numCache>
                <c:formatCode>General</c:formatCode>
                <c:ptCount val="102"/>
                <c:pt idx="0">
                  <c:v>0.1</c:v>
                </c:pt>
                <c:pt idx="1">
                  <c:v>0.1</c:v>
                </c:pt>
                <c:pt idx="2">
                  <c:v>0.22200000000000003</c:v>
                </c:pt>
                <c:pt idx="3">
                  <c:v>0.34400000000000003</c:v>
                </c:pt>
                <c:pt idx="4">
                  <c:v>0.46600000000000008</c:v>
                </c:pt>
                <c:pt idx="5">
                  <c:v>0.58800000000000008</c:v>
                </c:pt>
                <c:pt idx="6">
                  <c:v>0.71000000000000008</c:v>
                </c:pt>
                <c:pt idx="7">
                  <c:v>0.83200000000000007</c:v>
                </c:pt>
                <c:pt idx="8">
                  <c:v>0.95400000000000007</c:v>
                </c:pt>
                <c:pt idx="9">
                  <c:v>1.0760000000000001</c:v>
                </c:pt>
                <c:pt idx="10">
                  <c:v>1.1980000000000002</c:v>
                </c:pt>
                <c:pt idx="11">
                  <c:v>1.3200000000000003</c:v>
                </c:pt>
                <c:pt idx="12">
                  <c:v>1.4420000000000002</c:v>
                </c:pt>
                <c:pt idx="13">
                  <c:v>1.5640000000000003</c:v>
                </c:pt>
                <c:pt idx="14">
                  <c:v>1.6860000000000002</c:v>
                </c:pt>
                <c:pt idx="15">
                  <c:v>1.8080000000000003</c:v>
                </c:pt>
                <c:pt idx="16">
                  <c:v>1.9300000000000002</c:v>
                </c:pt>
                <c:pt idx="17">
                  <c:v>2.052</c:v>
                </c:pt>
                <c:pt idx="18">
                  <c:v>2.1740000000000004</c:v>
                </c:pt>
                <c:pt idx="19">
                  <c:v>2.2960000000000003</c:v>
                </c:pt>
                <c:pt idx="20">
                  <c:v>2.4180000000000001</c:v>
                </c:pt>
                <c:pt idx="21">
                  <c:v>2.5400000000000005</c:v>
                </c:pt>
                <c:pt idx="22">
                  <c:v>2.6620000000000004</c:v>
                </c:pt>
                <c:pt idx="23">
                  <c:v>2.7840000000000003</c:v>
                </c:pt>
                <c:pt idx="24">
                  <c:v>2.9060000000000001</c:v>
                </c:pt>
                <c:pt idx="25">
                  <c:v>3.0280000000000005</c:v>
                </c:pt>
                <c:pt idx="26">
                  <c:v>3.1500000000000004</c:v>
                </c:pt>
                <c:pt idx="27">
                  <c:v>3.2720000000000002</c:v>
                </c:pt>
                <c:pt idx="28">
                  <c:v>3.3940000000000006</c:v>
                </c:pt>
                <c:pt idx="29">
                  <c:v>3.5160000000000005</c:v>
                </c:pt>
                <c:pt idx="30">
                  <c:v>3.6380000000000003</c:v>
                </c:pt>
                <c:pt idx="31">
                  <c:v>3.7600000000000002</c:v>
                </c:pt>
                <c:pt idx="32">
                  <c:v>3.8820000000000006</c:v>
                </c:pt>
                <c:pt idx="33">
                  <c:v>4.0040000000000004</c:v>
                </c:pt>
                <c:pt idx="34">
                  <c:v>4.1260000000000003</c:v>
                </c:pt>
                <c:pt idx="35">
                  <c:v>4.2480000000000002</c:v>
                </c:pt>
                <c:pt idx="36">
                  <c:v>4.37</c:v>
                </c:pt>
                <c:pt idx="37">
                  <c:v>4.492</c:v>
                </c:pt>
                <c:pt idx="38">
                  <c:v>4.6139999999999999</c:v>
                </c:pt>
                <c:pt idx="39">
                  <c:v>4.7359999999999998</c:v>
                </c:pt>
                <c:pt idx="40">
                  <c:v>4.8579999999999997</c:v>
                </c:pt>
                <c:pt idx="41">
                  <c:v>4.9800000000000004</c:v>
                </c:pt>
                <c:pt idx="42">
                  <c:v>5.1020000000000003</c:v>
                </c:pt>
                <c:pt idx="43">
                  <c:v>5.2240000000000002</c:v>
                </c:pt>
                <c:pt idx="44">
                  <c:v>5.3460000000000001</c:v>
                </c:pt>
                <c:pt idx="45">
                  <c:v>5.468</c:v>
                </c:pt>
                <c:pt idx="46">
                  <c:v>5.59</c:v>
                </c:pt>
                <c:pt idx="47">
                  <c:v>5.7119999999999997</c:v>
                </c:pt>
                <c:pt idx="48">
                  <c:v>5.8340000000000005</c:v>
                </c:pt>
                <c:pt idx="49">
                  <c:v>5.9560000000000004</c:v>
                </c:pt>
                <c:pt idx="50">
                  <c:v>6.0780000000000003</c:v>
                </c:pt>
                <c:pt idx="51">
                  <c:v>6.2</c:v>
                </c:pt>
                <c:pt idx="52">
                  <c:v>6.3220000000000001</c:v>
                </c:pt>
                <c:pt idx="53">
                  <c:v>6.444</c:v>
                </c:pt>
                <c:pt idx="54">
                  <c:v>6.5659999999999998</c:v>
                </c:pt>
                <c:pt idx="55">
                  <c:v>6.6880000000000006</c:v>
                </c:pt>
                <c:pt idx="56">
                  <c:v>6.8100000000000005</c:v>
                </c:pt>
                <c:pt idx="57">
                  <c:v>6.9320000000000004</c:v>
                </c:pt>
                <c:pt idx="58">
                  <c:v>7.0540000000000003</c:v>
                </c:pt>
                <c:pt idx="59">
                  <c:v>7.1760000000000002</c:v>
                </c:pt>
                <c:pt idx="60">
                  <c:v>7.298</c:v>
                </c:pt>
                <c:pt idx="61">
                  <c:v>7.42</c:v>
                </c:pt>
                <c:pt idx="62">
                  <c:v>7.5420000000000007</c:v>
                </c:pt>
                <c:pt idx="63">
                  <c:v>7.6640000000000006</c:v>
                </c:pt>
                <c:pt idx="64">
                  <c:v>7.7860000000000005</c:v>
                </c:pt>
                <c:pt idx="65">
                  <c:v>7.9080000000000004</c:v>
                </c:pt>
                <c:pt idx="66">
                  <c:v>8.0300000000000011</c:v>
                </c:pt>
                <c:pt idx="67">
                  <c:v>8.152000000000001</c:v>
                </c:pt>
                <c:pt idx="68">
                  <c:v>8.2740000000000009</c:v>
                </c:pt>
                <c:pt idx="69">
                  <c:v>8.3960000000000008</c:v>
                </c:pt>
                <c:pt idx="70">
                  <c:v>8.5180000000000007</c:v>
                </c:pt>
                <c:pt idx="71">
                  <c:v>8.64</c:v>
                </c:pt>
                <c:pt idx="72">
                  <c:v>8.7620000000000005</c:v>
                </c:pt>
                <c:pt idx="73">
                  <c:v>8.8840000000000003</c:v>
                </c:pt>
                <c:pt idx="74">
                  <c:v>9.0060000000000002</c:v>
                </c:pt>
                <c:pt idx="75">
                  <c:v>9.1280000000000001</c:v>
                </c:pt>
                <c:pt idx="76">
                  <c:v>9.25</c:v>
                </c:pt>
                <c:pt idx="77">
                  <c:v>9.3719999999999999</c:v>
                </c:pt>
                <c:pt idx="78">
                  <c:v>9.4939999999999998</c:v>
                </c:pt>
                <c:pt idx="79">
                  <c:v>9.6159999999999997</c:v>
                </c:pt>
                <c:pt idx="80">
                  <c:v>9.7380000000000013</c:v>
                </c:pt>
                <c:pt idx="81">
                  <c:v>9.8600000000000012</c:v>
                </c:pt>
                <c:pt idx="82">
                  <c:v>9.9820000000000011</c:v>
                </c:pt>
                <c:pt idx="83">
                  <c:v>10.104000000000001</c:v>
                </c:pt>
                <c:pt idx="84">
                  <c:v>10.226000000000001</c:v>
                </c:pt>
                <c:pt idx="85">
                  <c:v>10.348000000000001</c:v>
                </c:pt>
                <c:pt idx="86">
                  <c:v>10.47</c:v>
                </c:pt>
                <c:pt idx="87">
                  <c:v>10.592000000000001</c:v>
                </c:pt>
                <c:pt idx="88">
                  <c:v>10.714</c:v>
                </c:pt>
                <c:pt idx="89">
                  <c:v>10.836</c:v>
                </c:pt>
                <c:pt idx="90">
                  <c:v>10.958</c:v>
                </c:pt>
                <c:pt idx="91">
                  <c:v>11.08</c:v>
                </c:pt>
                <c:pt idx="92">
                  <c:v>11.202</c:v>
                </c:pt>
                <c:pt idx="93">
                  <c:v>11.324</c:v>
                </c:pt>
                <c:pt idx="94">
                  <c:v>11.446000000000002</c:v>
                </c:pt>
                <c:pt idx="95">
                  <c:v>11.568000000000001</c:v>
                </c:pt>
                <c:pt idx="96">
                  <c:v>11.690000000000001</c:v>
                </c:pt>
                <c:pt idx="97">
                  <c:v>11.812000000000001</c:v>
                </c:pt>
                <c:pt idx="98">
                  <c:v>11.934000000000001</c:v>
                </c:pt>
                <c:pt idx="99">
                  <c:v>12.056000000000001</c:v>
                </c:pt>
                <c:pt idx="100">
                  <c:v>12.178000000000001</c:v>
                </c:pt>
                <c:pt idx="101">
                  <c:v>12.3</c:v>
                </c:pt>
              </c:numCache>
            </c:numRef>
          </c:xVal>
          <c:yVal>
            <c:numRef>
              <c:f>'Corr O2mgl_Ptot kaikki'!$KO$459:$KO$560</c:f>
              <c:numCache>
                <c:formatCode>General</c:formatCode>
                <c:ptCount val="102"/>
                <c:pt idx="0">
                  <c:v>73.704325732722126</c:v>
                </c:pt>
                <c:pt idx="1">
                  <c:v>73.704325732722126</c:v>
                </c:pt>
                <c:pt idx="2">
                  <c:v>68.306104033516377</c:v>
                </c:pt>
                <c:pt idx="3">
                  <c:v>65.511665818674473</c:v>
                </c:pt>
                <c:pt idx="4">
                  <c:v>63.642257933758792</c:v>
                </c:pt>
                <c:pt idx="5">
                  <c:v>62.246295470263803</c:v>
                </c:pt>
                <c:pt idx="6">
                  <c:v>61.136996080496353</c:v>
                </c:pt>
                <c:pt idx="7">
                  <c:v>60.219353613467312</c:v>
                </c:pt>
                <c:pt idx="8">
                  <c:v>59.438578896853954</c:v>
                </c:pt>
                <c:pt idx="9">
                  <c:v>58.76026438083376</c:v>
                </c:pt>
                <c:pt idx="10">
                  <c:v>58.161421330552116</c:v>
                </c:pt>
                <c:pt idx="11">
                  <c:v>57.625948359616288</c:v>
                </c:pt>
                <c:pt idx="12">
                  <c:v>57.142140863408279</c:v>
                </c:pt>
                <c:pt idx="13">
                  <c:v>56.701230578711495</c:v>
                </c:pt>
                <c:pt idx="14">
                  <c:v>56.296483650010273</c:v>
                </c:pt>
                <c:pt idx="15">
                  <c:v>55.922619450630329</c:v>
                </c:pt>
                <c:pt idx="16">
                  <c:v>55.575422563961119</c:v>
                </c:pt>
                <c:pt idx="17">
                  <c:v>55.251475809371001</c:v>
                </c:pt>
                <c:pt idx="18">
                  <c:v>54.947971736901842</c:v>
                </c:pt>
                <c:pt idx="19">
                  <c:v>54.66257649980713</c:v>
                </c:pt>
                <c:pt idx="20">
                  <c:v>54.393329592042278</c:v>
                </c:pt>
                <c:pt idx="21">
                  <c:v>54.138568700845752</c:v>
                </c:pt>
                <c:pt idx="22">
                  <c:v>53.896872500029382</c:v>
                </c:pt>
                <c:pt idx="23">
                  <c:v>53.667016488800925</c:v>
                </c:pt>
                <c:pt idx="24">
                  <c:v>53.447938469321429</c:v>
                </c:pt>
                <c:pt idx="25">
                  <c:v>53.238711249411111</c:v>
                </c:pt>
                <c:pt idx="26">
                  <c:v>53.038520832661121</c:v>
                </c:pt>
                <c:pt idx="27">
                  <c:v>52.846648826309512</c:v>
                </c:pt>
                <c:pt idx="28">
                  <c:v>52.662458126722555</c:v>
                </c:pt>
                <c:pt idx="29">
                  <c:v>52.485381177685639</c:v>
                </c:pt>
                <c:pt idx="30">
                  <c:v>52.314910267129349</c:v>
                </c:pt>
                <c:pt idx="31">
                  <c:v>52.15058945286836</c:v>
                </c:pt>
                <c:pt idx="32">
                  <c:v>51.992007800608285</c:v>
                </c:pt>
                <c:pt idx="33">
                  <c:v>51.838793686955974</c:v>
                </c:pt>
                <c:pt idx="34">
                  <c:v>51.690609972780649</c:v>
                </c:pt>
                <c:pt idx="35">
                  <c:v>51.547149892484079</c:v>
                </c:pt>
                <c:pt idx="36">
                  <c:v>51.408133535738543</c:v>
                </c:pt>
                <c:pt idx="37">
                  <c:v>51.273304822348003</c:v>
                </c:pt>
                <c:pt idx="38">
                  <c:v>51.142428889759842</c:v>
                </c:pt>
                <c:pt idx="39">
                  <c:v>51.015289827644509</c:v>
                </c:pt>
                <c:pt idx="40">
                  <c:v>50.891688705784851</c:v>
                </c:pt>
                <c:pt idx="41">
                  <c:v>50.771441850970547</c:v>
                </c:pt>
                <c:pt idx="42">
                  <c:v>50.654379336194758</c:v>
                </c:pt>
                <c:pt idx="43">
                  <c:v>50.540343651599592</c:v>
                </c:pt>
                <c:pt idx="44">
                  <c:v>50.429188531616987</c:v>
                </c:pt>
                <c:pt idx="45">
                  <c:v>50.320777916840385</c:v>
                </c:pt>
                <c:pt idx="46">
                  <c:v>50.214985032519934</c:v>
                </c:pt>
                <c:pt idx="47">
                  <c:v>50.111691568346025</c:v>
                </c:pt>
                <c:pt idx="48">
                  <c:v>50.010786946484025</c:v>
                </c:pt>
                <c:pt idx="49">
                  <c:v>49.912167666735506</c:v>
                </c:pt>
                <c:pt idx="50">
                  <c:v>49.815736719301078</c:v>
                </c:pt>
                <c:pt idx="51">
                  <c:v>49.721403056962053</c:v>
                </c:pt>
                <c:pt idx="52">
                  <c:v>49.629081119628538</c:v>
                </c:pt>
                <c:pt idx="53">
                  <c:v>49.538690405157311</c:v>
                </c:pt>
                <c:pt idx="54">
                  <c:v>49.450155081154051</c:v>
                </c:pt>
                <c:pt idx="55">
                  <c:v>49.363403633163692</c:v>
                </c:pt>
                <c:pt idx="56">
                  <c:v>49.278368545242436</c:v>
                </c:pt>
                <c:pt idx="57">
                  <c:v>49.194986009409135</c:v>
                </c:pt>
                <c:pt idx="58">
                  <c:v>49.113195660907017</c:v>
                </c:pt>
                <c:pt idx="59">
                  <c:v>49.032940336579777</c:v>
                </c:pt>
                <c:pt idx="60">
                  <c:v>48.954165853988769</c:v>
                </c:pt>
                <c:pt idx="61">
                  <c:v>48.876820809176323</c:v>
                </c:pt>
                <c:pt idx="62">
                  <c:v>48.800856391223178</c:v>
                </c:pt>
                <c:pt idx="63">
                  <c:v>48.726226211958235</c:v>
                </c:pt>
                <c:pt idx="64">
                  <c:v>48.652886149363127</c:v>
                </c:pt>
                <c:pt idx="65">
                  <c:v>48.580794203374268</c:v>
                </c:pt>
                <c:pt idx="66">
                  <c:v>48.50991036292659</c:v>
                </c:pt>
                <c:pt idx="67">
                  <c:v>48.440196483205881</c:v>
                </c:pt>
                <c:pt idx="68">
                  <c:v>48.371616172186513</c:v>
                </c:pt>
                <c:pt idx="69">
                  <c:v>48.304134685626011</c:v>
                </c:pt>
                <c:pt idx="70">
                  <c:v>48.237718829773726</c:v>
                </c:pt>
                <c:pt idx="71">
                  <c:v>48.172336871125097</c:v>
                </c:pt>
                <c:pt idx="72">
                  <c:v>48.107958452619847</c:v>
                </c:pt>
                <c:pt idx="73">
                  <c:v>48.044554515740934</c:v>
                </c:pt>
                <c:pt idx="74">
                  <c:v>47.982097228024529</c:v>
                </c:pt>
                <c:pt idx="75">
                  <c:v>47.920559915536934</c:v>
                </c:pt>
                <c:pt idx="76">
                  <c:v>47.859916999917083</c:v>
                </c:pt>
                <c:pt idx="77">
                  <c:v>47.800143939619865</c:v>
                </c:pt>
                <c:pt idx="78">
                  <c:v>47.741217175029689</c:v>
                </c:pt>
                <c:pt idx="79">
                  <c:v>47.683114077142712</c:v>
                </c:pt>
                <c:pt idx="80">
                  <c:v>47.625812899544094</c:v>
                </c:pt>
                <c:pt idx="81">
                  <c:v>47.569292733430068</c:v>
                </c:pt>
                <c:pt idx="82">
                  <c:v>47.513533465446926</c:v>
                </c:pt>
                <c:pt idx="83">
                  <c:v>47.458515738138274</c:v>
                </c:pt>
                <c:pt idx="84">
                  <c:v>47.404220912809791</c:v>
                </c:pt>
                <c:pt idx="85">
                  <c:v>47.350631034637139</c:v>
                </c:pt>
                <c:pt idx="86">
                  <c:v>47.297728799856429</c:v>
                </c:pt>
                <c:pt idx="87">
                  <c:v>47.245497524890645</c:v>
                </c:pt>
                <c:pt idx="88">
                  <c:v>47.193921117276581</c:v>
                </c:pt>
                <c:pt idx="89">
                  <c:v>47.142984048268389</c:v>
                </c:pt>
                <c:pt idx="90">
                  <c:v>47.092671327003309</c:v>
                </c:pt>
                <c:pt idx="91">
                  <c:v>47.042968476123917</c:v>
                </c:pt>
                <c:pt idx="92">
                  <c:v>46.993861508760233</c:v>
                </c:pt>
                <c:pt idx="93">
                  <c:v>46.945336906781478</c:v>
                </c:pt>
                <c:pt idx="94">
                  <c:v>46.89738160023483</c:v>
                </c:pt>
                <c:pt idx="95">
                  <c:v>46.849982947894446</c:v>
                </c:pt>
                <c:pt idx="96">
                  <c:v>46.803128718849784</c:v>
                </c:pt>
                <c:pt idx="97">
                  <c:v>46.756807075067471</c:v>
                </c:pt>
                <c:pt idx="98">
                  <c:v>46.711006554865826</c:v>
                </c:pt>
                <c:pt idx="99">
                  <c:v>46.665716057245277</c:v>
                </c:pt>
                <c:pt idx="100">
                  <c:v>46.62092482702262</c:v>
                </c:pt>
                <c:pt idx="101">
                  <c:v>46.576622440719639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020-4F62-BBD5-3CC1D85B9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7003807"/>
        <c:axId val="709430879"/>
      </c:scatterChart>
      <c:valAx>
        <c:axId val="847003807"/>
        <c:scaling>
          <c:orientation val="minMax"/>
          <c:max val="12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Happi O2 mg/l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crossAx val="709430879"/>
        <c:crosses val="min"/>
        <c:crossBetween val="midCat"/>
        <c:majorUnit val="2.5"/>
        <c:minorUnit val="2.5"/>
      </c:valAx>
      <c:valAx>
        <c:axId val="709430879"/>
        <c:scaling>
          <c:orientation val="minMax"/>
          <c:max val="5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Kokonaisfosfori Ptot ug/l</a:t>
                </a:r>
              </a:p>
            </c:rich>
          </c:tx>
          <c:overlay val="0"/>
        </c:title>
        <c:numFmt formatCode="General" sourceLinked="0"/>
        <c:majorTickMark val="out"/>
        <c:minorTickMark val="out"/>
        <c:tickLblPos val="nextTo"/>
        <c:spPr>
          <a:ln w="12700">
            <a:solidFill>
              <a:srgbClr val="808080"/>
            </a:solidFill>
            <a:prstDash val="solid"/>
          </a:ln>
        </c:spPr>
        <c:crossAx val="847003807"/>
        <c:crosses val="min"/>
        <c:crossBetween val="midCat"/>
        <c:majorUnit val="50"/>
        <c:minorUnit val="50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7792563600782777"/>
          <c:y val="0.44978885772840038"/>
          <c:w val="0.21874709154506372"/>
          <c:h val="3.4246575342465752E-2"/>
        </c:manualLayout>
      </c:layout>
      <c:overlay val="1"/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 w="12700">
      <a:solidFill>
        <a:srgbClr val="F0F0F0"/>
      </a:solidFill>
      <a:prstDash val="solid"/>
    </a:ln>
  </c:spPr>
  <c:txPr>
    <a:bodyPr/>
    <a:lstStyle/>
    <a:p>
      <a:pPr>
        <a:defRPr sz="1400" b="1"/>
      </a:pPr>
      <a:endParaRPr lang="fi-FI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30B9D-40EC-4C8E-8989-C3F9D8D40A9F}" type="datetimeFigureOut">
              <a:rPr lang="fi-FI" smtClean="0"/>
              <a:t>3.8.2020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80698-199B-4677-97DE-8F121C1088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641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D24AE4-9B7B-47C0-91B9-C99D25074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C42AB1E-031F-4764-88F4-30A0BBB3E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8A44C2-A3EB-4771-A140-DB98908A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7B6-12B2-4578-9E37-03F7A6524FD5}" type="datetimeFigureOut">
              <a:rPr lang="fi-FI" smtClean="0"/>
              <a:t>3.8.2020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B594C9-06CF-4AAA-960E-73F39D62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4C0DA2-0903-4395-A315-FEB97782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7B73-776B-4B73-BBE0-CF59B80109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86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37BEE6-110F-448C-86C9-1C513343C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9E56432-BAEA-45E2-AF7C-472DB8189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C9266F-2A28-46EC-871E-97342E4C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7B6-12B2-4578-9E37-03F7A6524FD5}" type="datetimeFigureOut">
              <a:rPr lang="fi-FI" smtClean="0"/>
              <a:t>3.8.2020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164B55-4EA9-49DD-AF32-FB2F733F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A17CD3-4C23-4A81-A7FB-902BA599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7B73-776B-4B73-BBE0-CF59B80109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87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66AAD24-35D8-45AA-A91D-46F400029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D6C16D7-4020-474F-8BB0-589D4E6A1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8FE897-25EF-4A6C-B38B-45E08ED6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7B6-12B2-4578-9E37-03F7A6524FD5}" type="datetimeFigureOut">
              <a:rPr lang="fi-FI" smtClean="0"/>
              <a:t>3.8.2020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5709F7-1C78-4D72-A0A6-42A0B7A5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BF35D0-E8B0-4371-8194-27346886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7B73-776B-4B73-BBE0-CF59B80109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77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3AED16-5052-4A13-B69A-38270BF8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043808-3E9F-45BE-AB7C-DECB35752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9C2BF6-577A-4C38-9A44-5D003E46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7B6-12B2-4578-9E37-03F7A6524FD5}" type="datetimeFigureOut">
              <a:rPr lang="fi-FI" smtClean="0"/>
              <a:t>3.8.2020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E6CE32-2497-4E2F-AB6F-57E4076E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64B6BE-0F17-41EC-BA12-41139E69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7B73-776B-4B73-BBE0-CF59B80109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06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09529-9AB7-4722-93FA-29C0EFD6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B462D35-D4F6-43BD-9C9C-20DED0466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2F14F7-FEC8-4A0E-8460-A407E749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7B6-12B2-4578-9E37-03F7A6524FD5}" type="datetimeFigureOut">
              <a:rPr lang="fi-FI" smtClean="0"/>
              <a:t>3.8.2020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D25C55-57C5-43B7-825C-158C1517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8FD4DE-336C-4CE1-9725-1EC2852C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7B73-776B-4B73-BBE0-CF59B80109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740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4652B-D461-4422-A23D-D5A7C6D3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526D30-2E4C-43CE-BC93-7AAAE28FE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55FCAF-EC34-4641-BE92-394212BBA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CC2583-3DC3-45A1-B2AA-35E76B4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7B6-12B2-4578-9E37-03F7A6524FD5}" type="datetimeFigureOut">
              <a:rPr lang="fi-FI" smtClean="0"/>
              <a:t>3.8.2020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1F3814-DB25-4215-862F-5BC552B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E491FB-6626-488C-89BA-969C4692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7B73-776B-4B73-BBE0-CF59B80109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81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B4B745-CBBA-4751-938B-E2296889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1663C0-01B1-4EC1-9F69-6EBC81ADF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A92259F-60EE-468D-9490-DC2AA5AE0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6BD7E7E-5F8D-4104-9164-BDB0A0449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81697A1-A472-41B4-9C06-7722A5BC8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289A035-F939-4562-BA67-5B8E1D80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7B6-12B2-4578-9E37-03F7A6524FD5}" type="datetimeFigureOut">
              <a:rPr lang="fi-FI" smtClean="0"/>
              <a:t>3.8.2020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B034511-E335-49C1-B424-03E5C47B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1954339-A75E-45EC-B4B7-F0BA5E7D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7B73-776B-4B73-BBE0-CF59B80109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30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0C9699-ADDF-4440-A1BA-EA14A295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0AD48CB-A27E-4C81-B2AA-D529293A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7B6-12B2-4578-9E37-03F7A6524FD5}" type="datetimeFigureOut">
              <a:rPr lang="fi-FI" smtClean="0"/>
              <a:t>3.8.2020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735A48-2E49-4612-B70E-7ED3392F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D3B895D-DFA0-4456-822A-A63DC34E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7B73-776B-4B73-BBE0-CF59B80109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56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796667-F060-4AF1-80F4-11D7C399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7B6-12B2-4578-9E37-03F7A6524FD5}" type="datetimeFigureOut">
              <a:rPr lang="fi-FI" smtClean="0"/>
              <a:t>3.8.2020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3EEF3E4-0C62-471D-A503-F45CFF42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D685BE9-ED60-434D-8946-81645D18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7B73-776B-4B73-BBE0-CF59B80109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08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C42F49-79BD-4301-9ABF-231E5BCB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A604C1-CDC5-4E42-A720-3A9C902F8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B8BDED-AA0B-4F64-8040-DBFF825D6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400B92-0429-4D0A-8ADE-0DF103CE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7B6-12B2-4578-9E37-03F7A6524FD5}" type="datetimeFigureOut">
              <a:rPr lang="fi-FI" smtClean="0"/>
              <a:t>3.8.2020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F95DE1-FC38-4E56-AE5A-F01AAF70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5A2C1BF-E59C-4305-AD27-96BFA95B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7B73-776B-4B73-BBE0-CF59B80109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377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D89067-5181-46EA-8BF8-B87156C8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8B2E927-9134-4388-86A6-EE4AB737F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276E3BC-A27E-404B-8847-1123E7DC1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B6C9C6-BDD1-410E-BBA4-726DE630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7B6-12B2-4578-9E37-03F7A6524FD5}" type="datetimeFigureOut">
              <a:rPr lang="fi-FI" smtClean="0"/>
              <a:t>3.8.2020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CC781E-4AD5-4C3A-A8DB-7681B66E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8B6A96B-FCFE-498D-9D35-0B11DDF6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7B73-776B-4B73-BBE0-CF59B80109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99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34B6952-B115-4FDE-B36B-7C10AB0C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A0532C-685C-40DD-B8B4-7CC8A65D3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47D0F9-F246-4025-B5D9-06EB2FB68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17B6-12B2-4578-9E37-03F7A6524FD5}" type="datetimeFigureOut">
              <a:rPr lang="fi-FI" smtClean="0"/>
              <a:t>3.8.2020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40BD1A-8732-49F5-9B80-286646F5D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2AAEF0-8BEF-4A72-9418-135680CBF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7B73-776B-4B73-BBE0-CF59B80109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86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ohautala.f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rto@artohautala.f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53BF4A7-D30C-4B7B-A3EA-E6FC62591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49" y="115521"/>
            <a:ext cx="4676573" cy="66269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851A5D4-A70D-465E-BCDA-CD4380D67F78}"/>
              </a:ext>
            </a:extLst>
          </p:cNvPr>
          <p:cNvSpPr txBox="1"/>
          <p:nvPr/>
        </p:nvSpPr>
        <p:spPr>
          <a:xfrm>
            <a:off x="6913983" y="2351314"/>
            <a:ext cx="44133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Arto Hautala, biologi, FM</a:t>
            </a:r>
          </a:p>
          <a:p>
            <a:r>
              <a:rPr lang="fi-FI" sz="3200" dirty="0">
                <a:hlinkClick r:id="rId3"/>
              </a:rPr>
              <a:t>www.artohautala.fi</a:t>
            </a:r>
            <a:endParaRPr lang="fi-FI" sz="3200" dirty="0"/>
          </a:p>
          <a:p>
            <a:r>
              <a:rPr lang="fi-FI" sz="3200" dirty="0">
                <a:hlinkClick r:id="rId4"/>
              </a:rPr>
              <a:t>arto@artohautala.fi</a:t>
            </a:r>
            <a:endParaRPr lang="fi-FI" sz="3200" dirty="0"/>
          </a:p>
          <a:p>
            <a:r>
              <a:rPr lang="fi-FI" sz="3200" dirty="0"/>
              <a:t>p. 0503513208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348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sz="3600" b="1" dirty="0">
                <a:solidFill>
                  <a:srgbClr val="0070C0"/>
                </a:solidFill>
              </a:rPr>
              <a:t>PELTOVALUMAVESIEN KOSTEIKKOKÄSITTELYLLÄ, MAKSIMAALISESTI TOTEUTETTUNA, VOITAISIIN ALENTAA KUORMITUSTA VIELÄ REILUT 8 %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84B5A83-90E4-4014-A9F9-B2017F8326D0}"/>
              </a:ext>
            </a:extLst>
          </p:cNvPr>
          <p:cNvSpPr txBox="1"/>
          <p:nvPr/>
        </p:nvSpPr>
        <p:spPr>
          <a:xfrm>
            <a:off x="838200" y="5417433"/>
            <a:ext cx="10899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REALISMIA JA SAAVUTETTAVISSA EHKÄ TÄSSÄKIN 3-4 % ALENEMA?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5A26B96-1AA9-4C60-B5CD-17979AC0C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0" y="1882173"/>
            <a:ext cx="11885499" cy="30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4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sz="3600" b="1" dirty="0">
                <a:solidFill>
                  <a:srgbClr val="0070C0"/>
                </a:solidFill>
              </a:rPr>
              <a:t>LOPPUTULEMA NOIN 6-8 % KUORMITUSALENEMASTA LISÄTOIMENPITEILLÄ JA KOSTEIKOILLA: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B62866A-837B-4CAA-840D-6E572B652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857" y="1461571"/>
            <a:ext cx="5727372" cy="5179095"/>
          </a:xfrm>
          <a:prstGeom prst="rect">
            <a:avLst/>
          </a:prstGeom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67A88398-4A85-4A21-87AA-C2C30289FDE9}"/>
              </a:ext>
            </a:extLst>
          </p:cNvPr>
          <p:cNvSpPr/>
          <p:nvPr/>
        </p:nvSpPr>
        <p:spPr>
          <a:xfrm>
            <a:off x="7146625" y="3163077"/>
            <a:ext cx="149290" cy="5318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9191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8199F54-695F-42AF-95A3-907D7A82D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93" y="2468956"/>
            <a:ext cx="6853537" cy="438904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46B56E6-EAEB-4265-9F10-A79D2B956723}"/>
              </a:ext>
            </a:extLst>
          </p:cNvPr>
          <p:cNvSpPr txBox="1"/>
          <p:nvPr/>
        </p:nvSpPr>
        <p:spPr>
          <a:xfrm>
            <a:off x="1362269" y="447869"/>
            <a:ext cx="10468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KAIPAISPURON YLÄOSAN VALUNNAN KÄÄNTÄMINEN LONKARIIN??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Rautalammen kuormitus alenisi karkeasti 38 % -&gt; järven tila ehkä erinomaiseksi.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Lonkarissa ei havaittavaa vaikutusta, valunta lisääntyisi vain 0,4 %</a:t>
            </a:r>
          </a:p>
        </p:txBody>
      </p:sp>
    </p:spTree>
    <p:extLst>
      <p:ext uri="{BB962C8B-B14F-4D97-AF65-F5344CB8AC3E}">
        <p14:creationId xmlns:p14="http://schemas.microsoft.com/office/powerpoint/2010/main" val="378994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rgbClr val="0070C0"/>
                </a:solidFill>
              </a:rPr>
              <a:t>HAPETUS EI OLE SOVELTUVA MENETELMÄ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2BAB6F-FD2E-421B-8CBA-B7B83BE5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067"/>
            <a:ext cx="5096819" cy="4930807"/>
          </a:xfrm>
        </p:spPr>
        <p:txBody>
          <a:bodyPr>
            <a:normAutofit fontScale="92500" lnSpcReduction="10000"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PIENIALAISTEN SYVÄNTEIDEN HAPETTOMUUS EI VAIKUTA PINTAVEDEN JA KOKO JÄRVEN TILAAN</a:t>
            </a:r>
          </a:p>
          <a:p>
            <a:r>
              <a:rPr lang="fi-FI" sz="3200" dirty="0">
                <a:solidFill>
                  <a:srgbClr val="0070C0"/>
                </a:solidFill>
              </a:rPr>
              <a:t>FOSFORI SITOUTUU JÄRVESSÄ RAUTA- JA ALUMIINIFOSFAATEIKSI HETI KUN HAPPEA ON TARJOLLA</a:t>
            </a:r>
          </a:p>
          <a:p>
            <a:r>
              <a:rPr lang="fi-FI" sz="3200" dirty="0">
                <a:solidFill>
                  <a:srgbClr val="0070C0"/>
                </a:solidFill>
              </a:rPr>
              <a:t>TUTKITUSTI SOVELTUMATON MENETELMÄ ERITYISESTI MATALIIN RUNSASHUMUKSISIIN VESIIN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7060E26-E14B-4582-AC2B-B28B2498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469" y="1326868"/>
            <a:ext cx="5096819" cy="51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2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365125"/>
            <a:ext cx="11557210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>
                <a:solidFill>
                  <a:srgbClr val="0070C0"/>
                </a:solidFill>
              </a:rPr>
              <a:t>HOITOKALASTUS EI OLE ENSISIJAINEN MENETELMÄ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2BAB6F-FD2E-421B-8CBA-B7B83BE5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067"/>
            <a:ext cx="5096819" cy="4930807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VUOSIEN 2000-2003 HOITOKALASTUS 200 KG/HA SAALIILLA EI SAANUT AIKAAN VEDEN LAADUN PARANEMISTA</a:t>
            </a:r>
          </a:p>
          <a:p>
            <a:r>
              <a:rPr lang="fi-FI" sz="3200" dirty="0">
                <a:solidFill>
                  <a:srgbClr val="0070C0"/>
                </a:solidFill>
              </a:rPr>
              <a:t>OHEISKUNNOSTUKSENA MIKÄLI KALA PARVEUTUU SYVÄNTEISIIN, JOLLOIN PYYNTI ON NUOTTAAMALLA EDULLISTA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88DBF70-DE9C-4B0A-9886-FA8197915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83" y="1323957"/>
            <a:ext cx="5505165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3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365125"/>
            <a:ext cx="11557210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>
                <a:solidFill>
                  <a:srgbClr val="0070C0"/>
                </a:solidFill>
              </a:rPr>
              <a:t>VESIKASVILLISUUDEN POISTO EI OLE ENSISIJAINEN MENETELMÄ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2BAB6F-FD2E-421B-8CBA-B7B83BE5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95991" cy="4802186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VESIKASVILLISUUS TOIMII ”LUONNON OMANA VESIENSUOJELUKOSTEIKKONA”, EDESAUTTAA PETOKALOJEN VIIHTYMISTÄ JA EHKÄISEE SÄRKIKALOJEN RUNSASTUMISTA</a:t>
            </a:r>
          </a:p>
          <a:p>
            <a:r>
              <a:rPr lang="fi-FI" sz="3200" dirty="0">
                <a:solidFill>
                  <a:srgbClr val="0070C0"/>
                </a:solidFill>
              </a:rPr>
              <a:t>POISTOLLA EI VOIDA ALENTAA VEDEN RAVINNEPITOISUUTTA</a:t>
            </a:r>
          </a:p>
          <a:p>
            <a:r>
              <a:rPr lang="fi-FI" sz="3200" dirty="0">
                <a:solidFill>
                  <a:srgbClr val="0070C0"/>
                </a:solidFill>
              </a:rPr>
              <a:t>VOIDAAN PYRKIÄ VALUNNAN SIIVILÖIMISEEN MAHDOLLISIMMAN LAAJAN KASVILLISUUSVYÖHYKKEEN LÄPI PUROJEN SUILLA</a:t>
            </a:r>
          </a:p>
          <a:p>
            <a:r>
              <a:rPr lang="fi-FI" sz="3200" dirty="0">
                <a:solidFill>
                  <a:srgbClr val="0070C0"/>
                </a:solidFill>
              </a:rPr>
              <a:t>VOIDAAN POISTAA VIRKISTYSKÄYTÖLLE TÄRKEILTÄ ALUEILTA JA HARVENTAA UMPEENKASVUN UHKAAMILTA RANNOILTA.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09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rgbClr val="0070C0"/>
                </a:solidFill>
              </a:rPr>
              <a:t>ALIVESIPINNAN NOSTO ON KUSTANNUSTEHOKAS MENETELMÄ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613FAFF-C39D-4B6E-8B60-B0D6E48DB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7" y="1690688"/>
            <a:ext cx="11942983" cy="46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65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rgbClr val="0070C0"/>
                </a:solidFill>
              </a:rPr>
              <a:t>ALIVESIPINNAN NOSTO ON KUSTANNUSTEHOKAS MENETELMÄ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3304452A-8ED8-4B88-824D-BA0483DF0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21565"/>
            <a:ext cx="3521764" cy="45713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FF0000"/>
                </a:solidFill>
              </a:rPr>
              <a:t>ALIN LIIMATTALANSALMESSA HAVAITTU HAPPIPITOISUUS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FF0000"/>
                </a:solidFill>
              </a:rPr>
              <a:t>VIIMEISIMMÄT LOPPUKESÄN KALAKUOLEMAT (2019)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934A9A7-9C35-4B25-8E02-7E0EBB07B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612" y="1546991"/>
            <a:ext cx="7536335" cy="49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33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8F783AC-56B1-4341-B7F1-F3071DE2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433387"/>
            <a:ext cx="90582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10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CF4331FA-CEFA-4ED2-837A-19002DFEB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228792"/>
              </p:ext>
            </p:extLst>
          </p:nvPr>
        </p:nvGraphicFramePr>
        <p:xfrm>
          <a:off x="1139686" y="238539"/>
          <a:ext cx="10442713" cy="637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838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>
                <a:solidFill>
                  <a:srgbClr val="0070C0"/>
                </a:solidFill>
              </a:rPr>
              <a:t>TARKASTELLUT KUNNOSTUSMENETELMÄT</a:t>
            </a:r>
            <a:r>
              <a:rPr lang="fi-FI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2BAB6F-FD2E-421B-8CBA-B7B83BE5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180" y="1853616"/>
            <a:ext cx="10133044" cy="34181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0070C0"/>
                </a:solidFill>
              </a:rPr>
              <a:t>ULKOISEN RAVINNEKUORMITUKSEN VÄHENTÄMINEN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0070C0"/>
                </a:solidFill>
              </a:rPr>
              <a:t>HAPETUS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0070C0"/>
                </a:solidFill>
              </a:rPr>
              <a:t>HOITOKALASTUS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0070C0"/>
                </a:solidFill>
              </a:rPr>
              <a:t>VESIKASVILLISUUDEN POISTO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0070C0"/>
                </a:solidFill>
              </a:rPr>
              <a:t>ALIVESIKORKEUDEN NOSTO POHJAPADOLLA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917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422F95B-19DA-4C6B-9C06-8B90289EE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88" y="1605213"/>
            <a:ext cx="10573005" cy="348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98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CA2882B-586D-4A73-A2B0-F87A31B50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6" y="292716"/>
            <a:ext cx="11672596" cy="486554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43CF338-A92D-48A2-B1CC-B690C983C3FB}"/>
              </a:ext>
            </a:extLst>
          </p:cNvPr>
          <p:cNvSpPr txBox="1"/>
          <p:nvPr/>
        </p:nvSpPr>
        <p:spPr>
          <a:xfrm>
            <a:off x="724676" y="5297689"/>
            <a:ext cx="114673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REALISMIA JA SAAVUTETTAVISSA EHKÄ TÄSSÄKIN 3 % ALENEMA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200" dirty="0">
                <a:solidFill>
                  <a:srgbClr val="0070C0"/>
                </a:solidFill>
                <a:latin typeface="Calibri" panose="020F0502020204030204"/>
              </a:rPr>
              <a:t>--&gt; LISÄTOIMENPITEET JA KOSTEIKOT YHTEENSÄ 6 % ?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89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>
                <a:solidFill>
                  <a:srgbClr val="0070C0"/>
                </a:solidFill>
              </a:rPr>
              <a:t>ULKOINEN RAVINNEKUORMITUS JA MAHDOLLISUUDET SEN VÄHENTÄMISEEN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2BAB6F-FD2E-421B-8CBA-B7B83BE5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180" y="1853616"/>
            <a:ext cx="10133044" cy="3418180"/>
          </a:xfrm>
        </p:spPr>
        <p:txBody>
          <a:bodyPr>
            <a:normAutofit lnSpcReduction="10000"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TARKASTELUSSA KESKITYTTY </a:t>
            </a:r>
            <a:r>
              <a:rPr lang="fi-FI" sz="3200" u="sng" dirty="0">
                <a:solidFill>
                  <a:srgbClr val="0070C0"/>
                </a:solidFill>
              </a:rPr>
              <a:t>FOSFORIIN</a:t>
            </a:r>
            <a:r>
              <a:rPr lang="fi-FI" sz="3200" dirty="0">
                <a:solidFill>
                  <a:srgbClr val="0070C0"/>
                </a:solidFill>
              </a:rPr>
              <a:t>, JOKA ON RAUTALAMMESSA LEVÄTUOTANTOA SÄÄTELEVÄ MINIMIRAVINNE JA LOPPUKESÄN HAPPIONGELMIEN JA KALAKUOLEMIEN TAUSTALLA</a:t>
            </a:r>
          </a:p>
          <a:p>
            <a:r>
              <a:rPr lang="fi-FI" sz="3200" dirty="0">
                <a:solidFill>
                  <a:srgbClr val="0070C0"/>
                </a:solidFill>
              </a:rPr>
              <a:t>ERITYISESTI METSÄ- JA SUO-OJITUKSISTA TULEVAA JA TURVETUOTANNOSTA TULLUTTA TYPPI- JA HUMUSKUORMAA ON TARKASTELTU JA KOMMENTOITU RAPORTISSA LYHYESTI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907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rgbClr val="0070C0"/>
                </a:solidFill>
              </a:rPr>
              <a:t>JÄRVI ON RUNSASRAVINTEINEN, MUTTA PITOISUUSTRENDI ON HIENOISESTI ALENEVA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CF1DB8A-47A7-41CB-9FB6-FBD6EE5E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10" y="1501635"/>
            <a:ext cx="8745773" cy="51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rgbClr val="0070C0"/>
                </a:solidFill>
              </a:rPr>
              <a:t>FOSFORIKUORMITUS JA SEN AIHEUTTAJAT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799907B-03BF-4DE8-AC49-5842AB64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587" y="1020417"/>
            <a:ext cx="7991256" cy="58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1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rgbClr val="0070C0"/>
                </a:solidFill>
              </a:rPr>
              <a:t>PALJONKO KUORMITUSTA TULISI ALENTAA?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5EB1EC6-CFC2-4CF2-B588-40D7A4108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983" y="972974"/>
            <a:ext cx="6508034" cy="5885026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3D46F2AE-26D3-466C-A2F4-A41B2D93F475}"/>
              </a:ext>
            </a:extLst>
          </p:cNvPr>
          <p:cNvSpPr/>
          <p:nvPr/>
        </p:nvSpPr>
        <p:spPr>
          <a:xfrm>
            <a:off x="5751443" y="4216974"/>
            <a:ext cx="490331" cy="626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F3B8353-BF0E-4C77-91B6-FB9FCD69DA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54959" y="3429000"/>
            <a:ext cx="506012" cy="63403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888DBB5-0E64-4BFC-B892-47DB5D5009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9482" y="2794961"/>
            <a:ext cx="506012" cy="63403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0EFB248F-5CD1-4CFA-B78D-1E58E1094AB4}"/>
              </a:ext>
            </a:extLst>
          </p:cNvPr>
          <p:cNvSpPr txBox="1"/>
          <p:nvPr/>
        </p:nvSpPr>
        <p:spPr>
          <a:xfrm rot="3000000">
            <a:off x="6005092" y="2490878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>
                <a:solidFill>
                  <a:schemeClr val="accent6"/>
                </a:solidFill>
              </a:rPr>
              <a:t>- 20 %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7F9A995-7755-4005-A11F-F752A0751092}"/>
              </a:ext>
            </a:extLst>
          </p:cNvPr>
          <p:cNvSpPr txBox="1"/>
          <p:nvPr/>
        </p:nvSpPr>
        <p:spPr>
          <a:xfrm rot="3000000">
            <a:off x="4640693" y="3214992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>
                <a:solidFill>
                  <a:srgbClr val="0070C0"/>
                </a:solidFill>
              </a:rPr>
              <a:t>- 50 %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F29094D8-7F48-4FE6-86F1-BA055C74012A}"/>
              </a:ext>
            </a:extLst>
          </p:cNvPr>
          <p:cNvSpPr txBox="1"/>
          <p:nvPr/>
        </p:nvSpPr>
        <p:spPr>
          <a:xfrm rot="3000000">
            <a:off x="7129341" y="1944594"/>
            <a:ext cx="1042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>
                <a:solidFill>
                  <a:srgbClr val="FF0000"/>
                </a:solidFill>
              </a:rPr>
              <a:t>NYT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6437118E-1490-468C-9E13-2A8F68B49C3B}"/>
              </a:ext>
            </a:extLst>
          </p:cNvPr>
          <p:cNvSpPr txBox="1"/>
          <p:nvPr/>
        </p:nvSpPr>
        <p:spPr>
          <a:xfrm>
            <a:off x="3861572" y="2728724"/>
            <a:ext cx="113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C000"/>
                </a:solidFill>
              </a:rPr>
              <a:t>VÄLTTÄVÄ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A7C4C274-781F-4D01-A3F5-32006C6C611F}"/>
              </a:ext>
            </a:extLst>
          </p:cNvPr>
          <p:cNvSpPr txBox="1"/>
          <p:nvPr/>
        </p:nvSpPr>
        <p:spPr>
          <a:xfrm>
            <a:off x="3943988" y="3556569"/>
            <a:ext cx="7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00B050"/>
                </a:solidFill>
              </a:rPr>
              <a:t>HYVÄ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0B04FB3-0E13-44CB-ACAF-DBF045BA930E}"/>
              </a:ext>
            </a:extLst>
          </p:cNvPr>
          <p:cNvSpPr txBox="1"/>
          <p:nvPr/>
        </p:nvSpPr>
        <p:spPr>
          <a:xfrm>
            <a:off x="3758881" y="4367176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ERINOMAINEN</a:t>
            </a:r>
          </a:p>
        </p:txBody>
      </p:sp>
    </p:spTree>
    <p:extLst>
      <p:ext uri="{BB962C8B-B14F-4D97-AF65-F5344CB8AC3E}">
        <p14:creationId xmlns:p14="http://schemas.microsoft.com/office/powerpoint/2010/main" val="227366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rgbClr val="0070C0"/>
                </a:solidFill>
              </a:rPr>
              <a:t>MAHDOLLISUUDET KUORMITUKSEN VÄHENTÄMISEEN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2BAB6F-FD2E-421B-8CBA-B7B83BE5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930" y="2483789"/>
            <a:ext cx="10133044" cy="3077255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MERKITTÄVÄÄ VÄHENNYSTÄ SAAVUTETTAVISSA VAIN PELTOVILJELYN PUOLELLA, JOKA TUOTTAA 84 % KUORMITUKSESTA</a:t>
            </a:r>
          </a:p>
          <a:p>
            <a:r>
              <a:rPr lang="fi-FI" sz="3200" dirty="0">
                <a:solidFill>
                  <a:srgbClr val="0070C0"/>
                </a:solidFill>
              </a:rPr>
              <a:t>KAIKEN MUUNKIN KUORMITUKSEN VÄHENTÄMINEN TOKI SUOTAVAA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918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sz="3600" b="1" dirty="0">
                <a:solidFill>
                  <a:srgbClr val="0070C0"/>
                </a:solidFill>
              </a:rPr>
              <a:t>EU-AIKANA MAATALOUDEN KUORMITUS ON JO LASKENUT LIKI KOLMANNEKSELLA (TAVANOMAISEN YMPÄRISTÖTUEN EHDOT)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5760E42-2167-4E62-BA93-F75CF25E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4" y="1931435"/>
            <a:ext cx="11182571" cy="42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4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DFF01-BC4B-41EB-9F59-EBF03FC7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sz="3600" b="1" dirty="0">
                <a:solidFill>
                  <a:srgbClr val="0070C0"/>
                </a:solidFill>
              </a:rPr>
              <a:t>MAATALOUDEN ERILLISTUETUILLA LISÄTOIMENPITEILLÄ, MAKSIMAALISESTI TOTEUTETTUINA, VOITAISIIN ALENTAA KUORMITUSTA VIELÄ NOIN 6 %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F4BAB39-CF31-46B8-AB26-422758A816BA}"/>
              </a:ext>
            </a:extLst>
          </p:cNvPr>
          <p:cNvSpPr txBox="1"/>
          <p:nvPr/>
        </p:nvSpPr>
        <p:spPr>
          <a:xfrm>
            <a:off x="838200" y="1978090"/>
            <a:ext cx="43200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Peltojen kipsikäsittely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Tarkennettu lannoitus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Talviaikainen kasvipeitteisyys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Kerääjäkasvit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Suojavyöhykkeet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Lietelannan tarkka sijoitus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BE5E315-14B2-44EF-82A8-195C1DC53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55" y="1740384"/>
            <a:ext cx="5526833" cy="410689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84B5A83-90E4-4014-A9F9-B2017F8326D0}"/>
              </a:ext>
            </a:extLst>
          </p:cNvPr>
          <p:cNvSpPr txBox="1"/>
          <p:nvPr/>
        </p:nvSpPr>
        <p:spPr>
          <a:xfrm>
            <a:off x="838200" y="5934268"/>
            <a:ext cx="1089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REALISMIA JA SAAVUTETTAVISSA EHKÄ 3 % ALENEMA?</a:t>
            </a:r>
          </a:p>
        </p:txBody>
      </p:sp>
    </p:spTree>
    <p:extLst>
      <p:ext uri="{BB962C8B-B14F-4D97-AF65-F5344CB8AC3E}">
        <p14:creationId xmlns:p14="http://schemas.microsoft.com/office/powerpoint/2010/main" val="9873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381</Words>
  <Application>Microsoft Office PowerPoint</Application>
  <PresentationFormat>Laajakuva</PresentationFormat>
  <Paragraphs>60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Office-teema</vt:lpstr>
      <vt:lpstr>PowerPoint-esitys</vt:lpstr>
      <vt:lpstr>TARKASTELLUT KUNNOSTUSMENETELMÄT:</vt:lpstr>
      <vt:lpstr>ULKOINEN RAVINNEKUORMITUS JA MAHDOLLISUUDET SEN VÄHENTÄMISEEN</vt:lpstr>
      <vt:lpstr>JÄRVI ON RUNSASRAVINTEINEN, MUTTA PITOISUUSTRENDI ON HIENOISESTI ALENEVA</vt:lpstr>
      <vt:lpstr>FOSFORIKUORMITUS JA SEN AIHEUTTAJAT</vt:lpstr>
      <vt:lpstr>PALJONKO KUORMITUSTA TULISI ALENTAA?</vt:lpstr>
      <vt:lpstr>MAHDOLLISUUDET KUORMITUKSEN VÄHENTÄMISEEN</vt:lpstr>
      <vt:lpstr>EU-AIKANA MAATALOUDEN KUORMITUS ON JO LASKENUT LIKI KOLMANNEKSELLA (TAVANOMAISEN YMPÄRISTÖTUEN EHDOT)</vt:lpstr>
      <vt:lpstr>MAATALOUDEN ERILLISTUETUILLA LISÄTOIMENPITEILLÄ, MAKSIMAALISESTI TOTEUTETTUINA, VOITAISIIN ALENTAA KUORMITUSTA VIELÄ NOIN 6 % </vt:lpstr>
      <vt:lpstr>PELTOVALUMAVESIEN KOSTEIKKOKÄSITTELYLLÄ, MAKSIMAALISESTI TOTEUTETTUNA, VOITAISIIN ALENTAA KUORMITUSTA VIELÄ REILUT 8 % </vt:lpstr>
      <vt:lpstr>LOPPUTULEMA NOIN 6-8 % KUORMITUSALENEMASTA LISÄTOIMENPITEILLÄ JA KOSTEIKOILLA: </vt:lpstr>
      <vt:lpstr>PowerPoint-esitys</vt:lpstr>
      <vt:lpstr>HAPETUS EI OLE SOVELTUVA MENETELMÄ</vt:lpstr>
      <vt:lpstr>HOITOKALASTUS EI OLE ENSISIJAINEN MENETELMÄ</vt:lpstr>
      <vt:lpstr>VESIKASVILLISUUDEN POISTO EI OLE ENSISIJAINEN MENETELMÄ</vt:lpstr>
      <vt:lpstr>ALIVESIPINNAN NOSTO ON KUSTANNUSTEHOKAS MENETELMÄ</vt:lpstr>
      <vt:lpstr>ALIVESIPINNAN NOSTO ON KUSTANNUSTEHOKAS MENETELMÄ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Arto Hautala</dc:creator>
  <cp:lastModifiedBy>Pirkko Annala</cp:lastModifiedBy>
  <cp:revision>31</cp:revision>
  <dcterms:created xsi:type="dcterms:W3CDTF">2020-06-03T14:18:05Z</dcterms:created>
  <dcterms:modified xsi:type="dcterms:W3CDTF">2020-08-03T11:31:51Z</dcterms:modified>
</cp:coreProperties>
</file>